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8" r:id="rId3"/>
    <p:sldMasterId id="2147483671" r:id="rId4"/>
    <p:sldMasterId id="2147483681" r:id="rId5"/>
    <p:sldMasterId id="2147483693" r:id="rId6"/>
    <p:sldMasterId id="2147483704" r:id="rId7"/>
    <p:sldMasterId id="2147483717" r:id="rId8"/>
  </p:sldMasterIdLst>
  <p:notesMasterIdLst>
    <p:notesMasterId r:id="rId10"/>
  </p:notesMasterIdLst>
  <p:sldIdLst>
    <p:sldId id="256" r:id="rId9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</p:sldIdLst>
  <p:sldSz cx="12192000" cy="6858000"/>
  <p:notesSz cx="6858000" cy="9144000"/>
  <p:embeddedFontLst>
    <p:embeddedFont>
      <p:font typeface="Roboto" charset="0"/>
      <p:regular r:id="rId103"/>
      <p:bold r:id="rId104"/>
      <p:italic r:id="rId105"/>
      <p:boldItalic r:id="rId106"/>
    </p:embeddedFont>
    <p:embeddedFont>
      <p:font typeface="Roboto Medium" charset="0"/>
      <p:regular r:id="rId107"/>
      <p:bold r:id="rId108"/>
      <p:italic r:id="rId109"/>
      <p:boldItalic r:id="rId110"/>
    </p:embeddedFont>
    <p:embeddedFont>
      <p:font typeface="Signika" charset="0"/>
      <p:regular r:id="rId111"/>
      <p:bold r:id="rId112"/>
    </p:embeddedFont>
    <p:embeddedFont>
      <p:font typeface="Montserrat" charset="0"/>
      <p:regular r:id="rId113"/>
      <p:bold r:id="rId114"/>
      <p:italic r:id="rId115"/>
      <p:boldItalic r:id="rId116"/>
    </p:embeddedFont>
    <p:embeddedFont>
      <p:font typeface="Roboto Light" charset="0"/>
      <p:regular r:id="rId117"/>
      <p:bold r:id="rId118"/>
      <p:italic r:id="rId119"/>
      <p:boldItalic r:id="rId120"/>
    </p:embeddedFont>
    <p:embeddedFont>
      <p:font typeface="Helvetica Neue" charset="0"/>
      <p:regular r:id="rId121"/>
      <p:bold r:id="rId122"/>
      <p:italic r:id="rId123"/>
      <p:boldItalic r:id="rId1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EC58E42-9395-4938-9DB7-7220BE60E056}" styleName="Table_0">
    <a:wholeTbl>
      <a:tcTxStyle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9E9"/>
          </a:solidFill>
        </a:fill>
      </a:tcStyle>
    </a:wholeTbl>
    <a:band1H>
      <a:tcTxStyle/>
      <a:tcStyle>
        <a:tcBdr/>
        <a:fill>
          <a:solidFill>
            <a:srgbClr val="D1D1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1D1"/>
          </a:solidFill>
        </a:fill>
      </a:tcStyle>
    </a:band1V>
    <a:band2V>
      <a:tcTxStyle/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9E9E9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386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0.xml"/><Relationship Id="rId98" Type="http://schemas.openxmlformats.org/officeDocument/2006/relationships/slide" Target="slides/slide89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" Type="http://schemas.openxmlformats.org/officeDocument/2006/relationships/slide" Target="slides/slide1.xml"/><Relationship Id="rId89" Type="http://schemas.openxmlformats.org/officeDocument/2006/relationships/slide" Target="slides/slide80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80" Type="http://schemas.openxmlformats.org/officeDocument/2006/relationships/slide" Target="slides/slide7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4" Type="http://schemas.openxmlformats.org/officeDocument/2006/relationships/font" Target="fonts/font22.fntdata"/><Relationship Id="rId123" Type="http://schemas.openxmlformats.org/officeDocument/2006/relationships/font" Target="fonts/font21.fntdata"/><Relationship Id="rId122" Type="http://schemas.openxmlformats.org/officeDocument/2006/relationships/font" Target="fonts/font20.fntdata"/><Relationship Id="rId121" Type="http://schemas.openxmlformats.org/officeDocument/2006/relationships/font" Target="fonts/font19.fntdata"/><Relationship Id="rId120" Type="http://schemas.openxmlformats.org/officeDocument/2006/relationships/font" Target="fonts/font18.fntdata"/><Relationship Id="rId12" Type="http://schemas.openxmlformats.org/officeDocument/2006/relationships/slide" Target="slides/slide3.xml"/><Relationship Id="rId119" Type="http://schemas.openxmlformats.org/officeDocument/2006/relationships/font" Target="fonts/font17.fntdata"/><Relationship Id="rId118" Type="http://schemas.openxmlformats.org/officeDocument/2006/relationships/font" Target="fonts/font16.fntdata"/><Relationship Id="rId117" Type="http://schemas.openxmlformats.org/officeDocument/2006/relationships/font" Target="fonts/font15.fntdata"/><Relationship Id="rId116" Type="http://schemas.openxmlformats.org/officeDocument/2006/relationships/font" Target="fonts/font14.fntdata"/><Relationship Id="rId115" Type="http://schemas.openxmlformats.org/officeDocument/2006/relationships/font" Target="fonts/font13.fntdata"/><Relationship Id="rId114" Type="http://schemas.openxmlformats.org/officeDocument/2006/relationships/font" Target="fonts/font12.fntdata"/><Relationship Id="rId113" Type="http://schemas.openxmlformats.org/officeDocument/2006/relationships/font" Target="fonts/font11.fntdata"/><Relationship Id="rId112" Type="http://schemas.openxmlformats.org/officeDocument/2006/relationships/font" Target="fonts/font10.fntdata"/><Relationship Id="rId111" Type="http://schemas.openxmlformats.org/officeDocument/2006/relationships/font" Target="fonts/font9.fntdata"/><Relationship Id="rId110" Type="http://schemas.openxmlformats.org/officeDocument/2006/relationships/font" Target="fonts/font8.fntdata"/><Relationship Id="rId11" Type="http://schemas.openxmlformats.org/officeDocument/2006/relationships/slide" Target="slides/slide2.xml"/><Relationship Id="rId109" Type="http://schemas.openxmlformats.org/officeDocument/2006/relationships/font" Target="fonts/font7.fntdata"/><Relationship Id="rId108" Type="http://schemas.openxmlformats.org/officeDocument/2006/relationships/font" Target="fonts/font6.fntdata"/><Relationship Id="rId107" Type="http://schemas.openxmlformats.org/officeDocument/2006/relationships/font" Target="fonts/font5.fntdata"/><Relationship Id="rId106" Type="http://schemas.openxmlformats.org/officeDocument/2006/relationships/font" Target="fonts/font4.fntdata"/><Relationship Id="rId105" Type="http://schemas.openxmlformats.org/officeDocument/2006/relationships/font" Target="fonts/font3.fntdata"/><Relationship Id="rId104" Type="http://schemas.openxmlformats.org/officeDocument/2006/relationships/font" Target="fonts/font2.fntdata"/><Relationship Id="rId103" Type="http://schemas.openxmlformats.org/officeDocument/2006/relationships/font" Target="fonts/font1.fntdata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Main Title Page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Less word to more word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2b0604d352_0_12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2b0604d352_0_1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7" name="Google Shape;967;p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4" name="Google Shape;1014;p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9" name="Google Shape;1059;p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3" name="Google Shape;1103;p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p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3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9" name="Google Shape;1149;p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6" name="Google Shape;1186;p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7" name="Google Shape;1207;p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p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6" name="Google Shape;1266;p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S: Stop</a:t>
            </a:r>
            <a:endParaRPr lang="en-US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B: Breath</a:t>
            </a:r>
            <a:endParaRPr lang="en-US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L; Listen</a:t>
            </a:r>
            <a:endParaRPr lang="en-US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Respond</a:t>
            </a:r>
            <a:endParaRPr lang="en-US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3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5" name="Google Shape;1275;p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2" name="Google Shape;1292;p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2" name="Google Shape;1322;p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3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p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4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2" name="Google Shape;1372;p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ef05ae5342_1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2" name="Google Shape;1382;g1ef05ae5342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80" name="Google Shape;480;p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931b5dff7d_0_249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g2931b5dff7d_0_24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931b5dff7d_0_33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g2931b5dff7d_0_3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931b5dff7d_0_36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1" name="Google Shape;1451;g2931b5dff7d_0_3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2931b5dff7d_0_39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9" name="Google Shape;1479;g2931b5dff7d_0_3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931b5dff7d_0_41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8" name="Google Shape;1498;g2931b5dff7d_0_4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Open Ended QUestions must allow merchants to express as much as possible.</a:t>
            </a:r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931b5dff7d_0_43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0" name="Google Shape;1520;g2931b5dff7d_0_4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1" name="Google Shape;1541;p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4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7" name="Google Shape;1557;p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4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5" name="Google Shape;1565;p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4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1" name="Google Shape;1631;p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4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3" name="Google Shape;1653;p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1" name="Google Shape;1681;p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1" name="Google Shape;1691;p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0" name="Google Shape;1720;p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5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0" name="Google Shape;1730;p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2931b5dff7d_0_255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8" name="Google Shape;1768;g2931b5dff7d_0_25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931b5dff7d_0_68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6" name="Google Shape;1776;g2931b5dff7d_0_6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  <a:r>
              <a:rPr lang="en-US"/>
              <a:t>Negotiation is about convincing merchants that they need SH in the face of churning</a:t>
            </a:r>
            <a:endParaRPr lang="en-US"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2931b5dff7d_0_69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6" name="Google Shape;1796;g2931b5dff7d_0_6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  <a:r>
              <a:rPr lang="en-US"/>
              <a:t>Negotiation is about convincing merchants that they need SH in the face of churning</a:t>
            </a:r>
            <a:endParaRPr lang="en-US"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931b5dff7d_0_71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6" name="Google Shape;1816;g2931b5dff7d_0_7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  <a:r>
              <a:rPr lang="en-US"/>
              <a:t>Negotiation is about convincing merchants that they need SH in the face of churning</a:t>
            </a:r>
            <a:endParaRPr lang="en-US"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931b5dff7d_0_73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6" name="Google Shape;1836;g2931b5dff7d_0_7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  <a:r>
              <a:rPr lang="en-US"/>
              <a:t>Negotiation is about convincing merchants that they need SH in the face of churning</a:t>
            </a:r>
            <a:endParaRPr lang="en-US"/>
          </a:p>
          <a:p>
            <a:pPr marL="698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  <a:r>
              <a:rPr lang="en-US"/>
              <a:t>It is also about creating win-win situations</a:t>
            </a:r>
            <a:endParaRPr lang="en-US"/>
          </a:p>
          <a:p>
            <a:pPr marL="698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  <a:r>
              <a:rPr lang="en-US"/>
              <a:t>What can customers gain from this negotiation</a:t>
            </a:r>
            <a:endParaRPr lang="en-US"/>
          </a:p>
          <a:p>
            <a:pPr marL="698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  <a:r>
              <a:rPr lang="en-US"/>
              <a:t>Example: If they want discount, we ask them to sign up for QR first.</a:t>
            </a:r>
            <a:endParaRPr lang="en-US"/>
          </a:p>
          <a:p>
            <a:pPr marL="698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  <a:p>
            <a:pPr marL="698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931b5dff7d_0_75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6" name="Google Shape;1856;g2931b5dff7d_0_7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  <a:r>
              <a:rPr lang="en-US"/>
              <a:t>Negotiation is about convincing merchants that they need SH in the face of churning</a:t>
            </a:r>
            <a:endParaRPr lang="en-US"/>
          </a:p>
          <a:p>
            <a:pPr marL="698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  <a:r>
              <a:rPr lang="en-US"/>
              <a:t>It is also about creating win-win situations</a:t>
            </a:r>
            <a:endParaRPr lang="en-US"/>
          </a:p>
          <a:p>
            <a:pPr marL="698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  <a:r>
              <a:rPr lang="en-US"/>
              <a:t>What can customers gain from this negotiation</a:t>
            </a:r>
            <a:endParaRPr lang="en-US"/>
          </a:p>
          <a:p>
            <a:pPr marL="698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  <a:r>
              <a:rPr lang="en-US"/>
              <a:t>Example: If they want discount, we ask them to sign up for QR first.</a:t>
            </a:r>
            <a:endParaRPr lang="en-US"/>
          </a:p>
          <a:p>
            <a:pPr marL="698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  <a:p>
            <a:pPr marL="698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5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6" name="Google Shape;1876;p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5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4" name="Google Shape;1884;p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5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7" name="Google Shape;1897;p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5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7" name="Google Shape;1907;p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2931b5dff7d_0_10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2" name="Google Shape;1942;g2931b5dff7d_0_10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2931b5dff7d_0_103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5" name="Google Shape;1955;g2931b5dff7d_0_10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5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4" name="Google Shape;1974;p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5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8" name="Google Shape;2008;p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1" name="Google Shape;2021;p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5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9" name="Google Shape;2029;p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5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8" name="Google Shape;2058;p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6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7" name="Google Shape;2087;p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6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3" name="Google Shape;2103;p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2931b5dff7d_0_18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2931b5dff7d_0_18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2931b5dff7d_0_183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9" name="Google Shape;2149;g2931b5dff7d_0_18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2931b5dff7d_0_189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3" name="Google Shape;2203;g2931b5dff7d_0_18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2931b5dff7d_0_19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2931b5dff7d_0_19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2931b5dff7d_0_194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1" name="Google Shape;2261;g2931b5dff7d_0_19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931b5dff7d_0_197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2" name="Google Shape;2292;g2931b5dff7d_0_19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92ce55a34_6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2292ce55a34_6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2931b5dff7d_0_201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8" name="Google Shape;2328;g2931b5dff7d_0_20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2931b5dff7d_0_20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2931b5dff7d_0_20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2931b5dff7d_0_206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4" name="Google Shape;2384;g2931b5dff7d_0_20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i="1" u="none" strike="noStrik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Brand Servicing Deck - https://docs.google.com/presentation/d/1KWKCTYmkPnd-Ex9Y7iF0wUW3Np7SlkAMJlyl-7Y-LOc/edit#slide=id.gc6b3e73bde_0_312</a:t>
            </a:r>
            <a:endParaRPr lang="en-US" sz="1800" b="1" i="1" u="none" strike="noStrik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b="1" i="1" u="none" strike="noStrik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i="1" u="none" strike="noStrik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Example scripts– Workaround</a:t>
            </a:r>
            <a:endParaRPr lang="en-US" sz="1800" b="1" i="1" u="none" strike="noStrik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b="1" i="1" u="none" strike="noStrik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i="1" u="none" strike="noStrike">
                <a:solidFill>
                  <a:srgbClr val="FF99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“Unfortunately, currently this feature that you mentioned about it is not available right now. However, fret not as I am able to guide you an alternative way to get what you want [insert alternative steps]… Does this work for you?”</a:t>
            </a:r>
            <a:br>
              <a:rPr lang="en-US" sz="1800" b="1" i="1" u="none" strike="noStrike">
                <a:solidFill>
                  <a:srgbClr val="FF99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800" b="1" i="1" u="none" strike="noStrike">
              <a:solidFill>
                <a:srgbClr val="FF99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i="1" u="none" strike="noStrike">
                <a:solidFill>
                  <a:srgbClr val="FF99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Example script – No workaround</a:t>
            </a:r>
            <a:endParaRPr lang="en-US" sz="1800" b="1" i="1" u="none" strike="noStrike">
              <a:solidFill>
                <a:srgbClr val="FF99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b="1" i="1" u="none" strike="noStrik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i="1" u="none" strike="noStrik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“Unfortunately, we do not have the specific feature you are looking for right now, however I am more than happy to assist to channel your request to the Product Team. Could you please tell me more about it? …… (after merchant finishes). </a:t>
            </a:r>
            <a:endParaRPr b="0">
              <a:solidFill>
                <a:schemeClr val="lt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 b="0">
                <a:solidFill>
                  <a:schemeClr val="lt1"/>
                </a:solidFill>
              </a:rPr>
            </a:br>
            <a:r>
              <a:rPr lang="en-US" sz="1800" b="1" i="1" u="none" strike="noStrik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Awesome, I have taken down your request and will do the due diligence to channel it to my colleagues. Since we have a number of exciting requests coming in from other merchants as well, our colleagues will try their best to prioritize all requests accordingly. </a:t>
            </a:r>
            <a:endParaRPr b="0">
              <a:solidFill>
                <a:schemeClr val="lt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 b="0">
                <a:solidFill>
                  <a:schemeClr val="lt1"/>
                </a:solidFill>
              </a:rPr>
            </a:br>
            <a:r>
              <a:rPr lang="en-US" sz="1800" b="1" i="1" u="none" strike="noStrik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If your excellent suggestion has been selected, we will definitely get back to you about it.”</a:t>
            </a:r>
            <a:endParaRPr b="0">
              <a:solidFill>
                <a:schemeClr val="lt1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2931b5dff7d_0_211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3" name="Google Shape;2433;g2931b5dff7d_0_21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Merchants might find certain features user friendly due to lack of education previously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Simpler</a:t>
            </a:r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2931b5dff7d_0_216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4" name="Google Shape;2484;g2931b5dff7d_0_21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Provide Guidance</a:t>
            </a:r>
            <a:endParaRPr lang="en-US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Char char="-"/>
            </a:pPr>
            <a:r>
              <a:rPr lang="en-US"/>
              <a:t>Sell value of existing features and encourage merchants to adopt.</a:t>
            </a:r>
            <a:endParaRPr lang="en-US"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2931b5dff7d_0_220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9" name="Google Shape;2529;g2931b5dff7d_0_2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Provide Guidance</a:t>
            </a:r>
            <a:endParaRPr lang="en-US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Char char="-"/>
            </a:pPr>
            <a:r>
              <a:rPr lang="en-US"/>
              <a:t>Sell value of existing features and encourage merchants to adopt.</a:t>
            </a:r>
            <a:endParaRPr lang="en-US"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2931b5dff7d_0_22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" name="Google Shape;2574;g2931b5dff7d_0_22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2931b5dff7d_0_225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2" name="Google Shape;2582;g2931b5dff7d_0_22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Service recovery is not a must if merchant willing to stay on without compensation</a:t>
            </a:r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2931b5dff7d_0_230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6" name="Google Shape;2626;g2931b5dff7d_0_23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2931b5dff7d_0_234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4" name="Google Shape;2674;g2931b5dff7d_0_23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1a09649b7b7_0_8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8" name="Google Shape;2718;g1a09649b7b7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" name="Google Shape;16;p2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320800" y="668641"/>
            <a:ext cx="114172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" name="Google Shape;59;p12"/>
          <p:cNvSpPr/>
          <p:nvPr/>
        </p:nvSpPr>
        <p:spPr>
          <a:xfrm>
            <a:off x="10247587" y="259825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" name="Google Shape;60;p12"/>
          <p:cNvSpPr txBox="1"/>
          <p:nvPr>
            <p:ph type="body" idx="1"/>
          </p:nvPr>
        </p:nvSpPr>
        <p:spPr>
          <a:xfrm>
            <a:off x="609600" y="1851100"/>
            <a:ext cx="10872800" cy="3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type="body" idx="2"/>
          </p:nvPr>
        </p:nvSpPr>
        <p:spPr>
          <a:xfrm>
            <a:off x="6812400" y="317967"/>
            <a:ext cx="49256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609600" y="1062667"/>
            <a:ext cx="1090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2"/>
          <p:cNvSpPr/>
          <p:nvPr/>
        </p:nvSpPr>
        <p:spPr>
          <a:xfrm>
            <a:off x="0" y="8075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title"/>
          </p:nvPr>
        </p:nvSpPr>
        <p:spPr>
          <a:xfrm>
            <a:off x="631957" y="4677140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631957" y="4677140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631957" y="4677140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  <a:defRPr sz="33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 panose="020B0604020202020204"/>
              <a:buNone/>
              <a:defRPr sz="4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7" name="Google Shape;77;p1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320800" y="660567"/>
            <a:ext cx="114172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5180163" y="4722327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5180163" y="3098061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5180163" y="1473796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3" name="Google Shape;83;p17"/>
          <p:cNvSpPr txBox="1"/>
          <p:nvPr>
            <p:ph type="body" idx="1"/>
          </p:nvPr>
        </p:nvSpPr>
        <p:spPr>
          <a:xfrm>
            <a:off x="609600" y="2083867"/>
            <a:ext cx="38396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609600" y="1062667"/>
            <a:ext cx="35440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" name="Google Shape;85;p17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17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7" name="Google Shape;87;p17"/>
          <p:cNvSpPr/>
          <p:nvPr/>
        </p:nvSpPr>
        <p:spPr>
          <a:xfrm>
            <a:off x="10247587" y="259825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17"/>
          <p:cNvSpPr txBox="1"/>
          <p:nvPr>
            <p:ph type="body" idx="2"/>
          </p:nvPr>
        </p:nvSpPr>
        <p:spPr>
          <a:xfrm>
            <a:off x="6812400" y="317967"/>
            <a:ext cx="49256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320800" y="660567"/>
            <a:ext cx="114172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1610433" y="2115967"/>
            <a:ext cx="4307200" cy="42792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6274333" y="2116033"/>
            <a:ext cx="4307200" cy="42792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392"/>
                </a:srgbClr>
              </a:gs>
              <a:gs pos="63680">
                <a:srgbClr val="81153F">
                  <a:alpha val="80392"/>
                </a:srgbClr>
              </a:gs>
              <a:gs pos="100000">
                <a:srgbClr val="030659">
                  <a:alpha val="80392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93" name="Google Shape;93;p18"/>
          <p:cNvSpPr txBox="1"/>
          <p:nvPr>
            <p:ph type="subTitle" idx="1"/>
          </p:nvPr>
        </p:nvSpPr>
        <p:spPr>
          <a:xfrm>
            <a:off x="2060217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9pPr>
          </a:lstStyle>
          <a:p/>
        </p:txBody>
      </p:sp>
      <p:sp>
        <p:nvSpPr>
          <p:cNvPr id="94" name="Google Shape;94;p18"/>
          <p:cNvSpPr txBox="1"/>
          <p:nvPr>
            <p:ph type="body" idx="2"/>
          </p:nvPr>
        </p:nvSpPr>
        <p:spPr>
          <a:xfrm>
            <a:off x="1937851" y="3238067"/>
            <a:ext cx="3652400" cy="2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•"/>
              <a:defRPr sz="1300">
                <a:solidFill>
                  <a:srgbClr val="FFFFFF"/>
                </a:solidFill>
              </a:defRPr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•"/>
              <a:defRPr sz="1300">
                <a:solidFill>
                  <a:srgbClr val="FFFFFF"/>
                </a:solidFill>
              </a:defRPr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•"/>
              <a:defRPr sz="1300">
                <a:solidFill>
                  <a:srgbClr val="FFFFFF"/>
                </a:solidFill>
              </a:defRPr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•"/>
              <a:defRPr sz="1300">
                <a:solidFill>
                  <a:srgbClr val="FFFFFF"/>
                </a:solidFill>
              </a:defRPr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•"/>
              <a:defRPr sz="1300">
                <a:solidFill>
                  <a:srgbClr val="FFFFFF"/>
                </a:solidFill>
              </a:defRPr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•"/>
              <a:defRPr sz="1300">
                <a:solidFill>
                  <a:srgbClr val="FFFFFF"/>
                </a:solidFill>
              </a:defRPr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•"/>
              <a:defRPr sz="1300">
                <a:solidFill>
                  <a:srgbClr val="FFFFFF"/>
                </a:solidFill>
              </a:defRPr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•"/>
              <a:defRPr sz="1300">
                <a:solidFill>
                  <a:srgbClr val="FFFFFF"/>
                </a:solidFill>
              </a:defRPr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•"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type="subTitle" idx="3"/>
          </p:nvPr>
        </p:nvSpPr>
        <p:spPr>
          <a:xfrm>
            <a:off x="6724084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 b="1"/>
            </a:lvl9pPr>
          </a:lstStyle>
          <a:p/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type="body" idx="4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0" bIns="0" anchor="t" anchorCtr="0">
            <a:noAutofit/>
          </a:bodyPr>
          <a:lstStyle>
            <a:lvl1pPr marL="457200" lvl="0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6pPr>
            <a:lvl7pPr marL="3200400" lvl="6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7pPr>
            <a:lvl8pPr marL="3657600" lvl="7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8pPr>
            <a:lvl9pPr marL="4114800" lvl="8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98" name="Google Shape;98;p18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18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0" name="Google Shape;100;p18"/>
          <p:cNvSpPr/>
          <p:nvPr/>
        </p:nvSpPr>
        <p:spPr>
          <a:xfrm>
            <a:off x="10247587" y="259825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101;p18"/>
          <p:cNvSpPr txBox="1"/>
          <p:nvPr>
            <p:ph type="body" idx="5"/>
          </p:nvPr>
        </p:nvSpPr>
        <p:spPr>
          <a:xfrm>
            <a:off x="6812400" y="317967"/>
            <a:ext cx="49256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320800" y="660567"/>
            <a:ext cx="114172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8961884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6278356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3594828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911300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0" bIns="0" anchor="t" anchorCtr="0">
            <a:noAutofit/>
          </a:bodyPr>
          <a:lstStyle>
            <a:lvl1pPr marL="457200" lvl="0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6pPr>
            <a:lvl7pPr marL="3200400" lvl="6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7pPr>
            <a:lvl8pPr marL="3657600" lvl="7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8pPr>
            <a:lvl9pPr marL="4114800" lvl="8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110" name="Google Shape;110;p19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" name="Google Shape;111;p19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2" name="Google Shape;112;p19"/>
          <p:cNvSpPr/>
          <p:nvPr/>
        </p:nvSpPr>
        <p:spPr>
          <a:xfrm>
            <a:off x="10247587" y="259825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19"/>
          <p:cNvSpPr txBox="1"/>
          <p:nvPr>
            <p:ph type="body" idx="2"/>
          </p:nvPr>
        </p:nvSpPr>
        <p:spPr>
          <a:xfrm>
            <a:off x="6812400" y="317967"/>
            <a:ext cx="49256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320800" y="660567"/>
            <a:ext cx="114172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1562917" y="4436884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242651" y="44369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6242651" y="22288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562917" y="2228833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0" name="Google Shape;120;p20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0" bIns="0" anchor="t" anchorCtr="0">
            <a:noAutofit/>
          </a:bodyPr>
          <a:lstStyle>
            <a:lvl1pPr marL="457200" lvl="0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6pPr>
            <a:lvl7pPr marL="3200400" lvl="6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7pPr>
            <a:lvl8pPr marL="3657600" lvl="7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8pPr>
            <a:lvl9pPr marL="4114800" lvl="8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121" name="Google Shape;121;p20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122;p2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3" name="Google Shape;123;p20"/>
          <p:cNvSpPr/>
          <p:nvPr/>
        </p:nvSpPr>
        <p:spPr>
          <a:xfrm>
            <a:off x="10247587" y="259825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type="body" idx="2"/>
          </p:nvPr>
        </p:nvSpPr>
        <p:spPr>
          <a:xfrm>
            <a:off x="6812400" y="317967"/>
            <a:ext cx="49256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320800" y="660567"/>
            <a:ext cx="114172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460848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278397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5107100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743022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9753352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3" name="Google Shape;133;p21"/>
          <p:cNvSpPr txBox="1"/>
          <p:nvPr>
            <p:ph type="body" idx="1"/>
          </p:nvPr>
        </p:nvSpPr>
        <p:spPr>
          <a:xfrm>
            <a:off x="783200" y="1656167"/>
            <a:ext cx="10625600" cy="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0" bIns="0" anchor="t" anchorCtr="0">
            <a:noAutofit/>
          </a:bodyPr>
          <a:lstStyle>
            <a:lvl1pPr marL="457200" lvl="0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6pPr>
            <a:lvl7pPr marL="3200400" lvl="6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7pPr>
            <a:lvl8pPr marL="3657600" lvl="7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8pPr>
            <a:lvl9pPr marL="4114800" lvl="8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134" name="Google Shape;134;p21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Google Shape;135;p21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6" name="Google Shape;136;p21"/>
          <p:cNvSpPr/>
          <p:nvPr/>
        </p:nvSpPr>
        <p:spPr>
          <a:xfrm>
            <a:off x="10247587" y="259825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type="body" idx="2"/>
          </p:nvPr>
        </p:nvSpPr>
        <p:spPr>
          <a:xfrm>
            <a:off x="6812400" y="317967"/>
            <a:ext cx="49256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320800" y="660567"/>
            <a:ext cx="114172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6810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8137651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4424317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681101" y="2162396"/>
            <a:ext cx="3233600" cy="19072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81376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4479201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7" name="Google Shape;147;p22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0" bIns="0" anchor="t" anchorCtr="0">
            <a:noAutofit/>
          </a:bodyPr>
          <a:lstStyle>
            <a:lvl1pPr marL="457200" lvl="0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6pPr>
            <a:lvl7pPr marL="3200400" lvl="6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7pPr>
            <a:lvl8pPr marL="3657600" lvl="7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8pPr>
            <a:lvl9pPr marL="4114800" lvl="8" indent="-3111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148" name="Google Shape;148;p22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0" name="Google Shape;150;p22"/>
          <p:cNvSpPr/>
          <p:nvPr/>
        </p:nvSpPr>
        <p:spPr>
          <a:xfrm>
            <a:off x="10247587" y="259825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type="body" idx="2"/>
          </p:nvPr>
        </p:nvSpPr>
        <p:spPr>
          <a:xfrm>
            <a:off x="6812400" y="317967"/>
            <a:ext cx="49256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tform">
  <p:cSld name="Platform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162" name="Google Shape;162;p25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3" name="Google Shape;163;p25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6" name="Google Shape;166;p2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7" name="Google Shape;167;p26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26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27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72" name="Google Shape;172;p27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body" idx="1"/>
          </p:nvPr>
        </p:nvSpPr>
        <p:spPr>
          <a:xfrm>
            <a:off x="3900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565100" y="4290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77" name="Google Shape;177;p28"/>
          <p:cNvSpPr txBox="1"/>
          <p:nvPr>
            <p:ph type="body" idx="2"/>
          </p:nvPr>
        </p:nvSpPr>
        <p:spPr>
          <a:xfrm>
            <a:off x="63123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178" name="Google Shape;178;p28"/>
          <p:cNvCxnSpPr/>
          <p:nvPr/>
        </p:nvCxnSpPr>
        <p:spPr>
          <a:xfrm>
            <a:off x="6095984" y="1500267"/>
            <a:ext cx="12400" cy="4792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81" name="Google Shape;181;p29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84" name="Google Shape;184;p30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9" y="1983368"/>
            <a:ext cx="5270383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body" idx="1"/>
          </p:nvPr>
        </p:nvSpPr>
        <p:spPr>
          <a:xfrm>
            <a:off x="415600" y="1852800"/>
            <a:ext cx="45368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8" name="Google Shape;188;p31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89" name="Google Shape;189;p31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32"/>
          <p:cNvSpPr txBox="1"/>
          <p:nvPr>
            <p:ph type="title"/>
          </p:nvPr>
        </p:nvSpPr>
        <p:spPr>
          <a:xfrm>
            <a:off x="341467" y="1807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193" name="Google Shape;193;p32"/>
          <p:cNvSpPr txBox="1"/>
          <p:nvPr>
            <p:ph type="subTitle" idx="1"/>
          </p:nvPr>
        </p:nvSpPr>
        <p:spPr>
          <a:xfrm>
            <a:off x="341467" y="3900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32"/>
          <p:cNvSpPr txBox="1"/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5" name="Google Shape;195;p3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5"/>
            <a:ext cx="473967" cy="47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23" name="Google Shape;23;p4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4" name="Google Shape;24;p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7" name="Google Shape;207;p35"/>
          <p:cNvSpPr txBox="1"/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35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9" name="Google Shape;209;p35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0" name="Google Shape;210;p35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11" name="Google Shape;211;p35"/>
          <p:cNvCxnSpPr/>
          <p:nvPr/>
        </p:nvCxnSpPr>
        <p:spPr>
          <a:xfrm>
            <a:off x="3536700" y="3516588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6" name="Google Shape;216;p36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7" name="Google Shape;217;p36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1" name="Google Shape;221;p37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2" name="Google Shape;222;p37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3" name="Google Shape;223;p37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8" name="Google Shape;228;p38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9" name="Google Shape;229;p38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30" name="Google Shape;230;p38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234" name="Google Shape;234;p39"/>
          <p:cNvSpPr txBox="1"/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236" name="Google Shape;236;p39"/>
          <p:cNvSpPr txBox="1"/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38" name="Google Shape;238;p39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39" name="Google Shape;239;p39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47" name="Google Shape;247;p41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52" name="Google Shape;252;p42"/>
          <p:cNvSpPr txBox="1"/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53" name="Google Shape;253;p42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54" name="Google Shape;254;p42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8" name="Google Shape;258;p43"/>
          <p:cNvSpPr/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43"/>
          <p:cNvSpPr txBox="1"/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60" name="Google Shape;260;p43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" name="Google Shape;28;p5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5" name="Google Shape;265;p44"/>
          <p:cNvSpPr txBox="1"/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66" name="Google Shape;266;p44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1" name="Google Shape;271;p45"/>
          <p:cNvSpPr txBox="1"/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72" name="Google Shape;272;p45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73" name="Google Shape;273;p45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74" name="Google Shape;274;p45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1" name="Google Shape;281;p4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2" name="Google Shape;282;p47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47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286" name="Google Shape;286;p48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87" name="Google Shape;287;p4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0" name="Google Shape;290;p49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SECTION_HEADER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" name="Google Shape;293;p5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94" name="Google Shape;294;p50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7" name="Google Shape;297;p51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9" name="Google Shape;299;p51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00" name="Google Shape;300;p51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TITLE_ONLY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03" name="Google Shape;303;p52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304" name="Google Shape;304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7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7" name="Google Shape;307;p5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08" name="Google Shape;308;p5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54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312" name="Google Shape;312;p54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p54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4" name="Google Shape;314;p5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5" name="Google Shape;315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0" y="6312233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body" idx="1"/>
          </p:nvPr>
        </p:nvSpPr>
        <p:spPr>
          <a:xfrm>
            <a:off x="3900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65100" y="4290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3" name="Google Shape;33;p6"/>
          <p:cNvSpPr txBox="1"/>
          <p:nvPr>
            <p:ph type="body" idx="2"/>
          </p:nvPr>
        </p:nvSpPr>
        <p:spPr>
          <a:xfrm>
            <a:off x="63123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6095984" y="1500267"/>
            <a:ext cx="12400" cy="4792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318" name="Google Shape;318;p5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1" name="Google Shape;321;p56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22" name="Google Shape;322;p56"/>
          <p:cNvSpPr/>
          <p:nvPr/>
        </p:nvSpPr>
        <p:spPr>
          <a:xfrm rot="10800000" flipH="1">
            <a:off x="330960" y="680641"/>
            <a:ext cx="99513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8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29" name="Google Shape;329;p58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30" name="Google Shape;330;p5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3" name="Google Shape;333;p5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6" name="Google Shape;336;p60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37" name="Google Shape;337;p6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0" name="Google Shape;340;p61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1" name="Google Shape;341;p61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2" name="Google Shape;342;p6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5" name="Google Shape;345;p62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8" name="Google Shape;348;p63"/>
          <p:cNvSpPr txBox="1"/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9" name="Google Shape;349;p63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52" name="Google Shape;352;p64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5" name="Google Shape;355;p65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56" name="Google Shape;356;p65"/>
          <p:cNvSpPr txBox="1"/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7" name="Google Shape;357;p65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58" name="Google Shape;358;p6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7" y="1983367"/>
            <a:ext cx="5270383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6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61" name="Google Shape;361;p66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7"/>
          <p:cNvSpPr txBox="1"/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4" name="Google Shape;364;p67"/>
          <p:cNvSpPr txBox="1"/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65" name="Google Shape;365;p67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SECTION_HEADER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0" name="Google Shape;370;p6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371" name="Google Shape;371;p69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" name="Google Shape;372;p69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1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9" name="Google Shape;379;p7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380" name="Google Shape;380;p71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71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2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384" name="Google Shape;384;p72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85" name="Google Shape;385;p7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88" name="Google Shape;388;p73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SECTION_HEADER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4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1" name="Google Shape;391;p7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392" name="Google Shape;392;p74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5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5" name="Google Shape;395;p75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6" name="Google Shape;396;p7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97" name="Google Shape;397;p75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98" name="Google Shape;398;p75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TITLE_ONLY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01" name="Google Shape;401;p76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402" name="Google Shape;402;p7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7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body" idx="1"/>
          </p:nvPr>
        </p:nvSpPr>
        <p:spPr>
          <a:xfrm>
            <a:off x="415600" y="1852800"/>
            <a:ext cx="45368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2" name="Google Shape;42;p8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7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5" name="Google Shape;405;p7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06" name="Google Shape;406;p7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78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410" name="Google Shape;410;p78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1" name="Google Shape;411;p78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2" name="Google Shape;412;p7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13" name="Google Shape;413;p7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0" y="6312233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9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16" name="Google Shape;416;p7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9" name="Google Shape;419;p80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20" name="Google Shape;420;p80"/>
          <p:cNvSpPr/>
          <p:nvPr/>
        </p:nvSpPr>
        <p:spPr>
          <a:xfrm rot="10800000" flipH="1">
            <a:off x="330960" y="680641"/>
            <a:ext cx="99513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1"/>
          <p:cNvSpPr/>
          <p:nvPr/>
        </p:nvSpPr>
        <p:spPr>
          <a:xfrm>
            <a:off x="320800" y="668641"/>
            <a:ext cx="11417100" cy="120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3" name="Google Shape;423;p81"/>
          <p:cNvSpPr/>
          <p:nvPr/>
        </p:nvSpPr>
        <p:spPr>
          <a:xfrm>
            <a:off x="10247587" y="259825"/>
            <a:ext cx="1622700" cy="9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4" name="Google Shape;424;p81"/>
          <p:cNvSpPr txBox="1"/>
          <p:nvPr>
            <p:ph type="body" idx="1"/>
          </p:nvPr>
        </p:nvSpPr>
        <p:spPr>
          <a:xfrm>
            <a:off x="609600" y="1851100"/>
            <a:ext cx="10872900" cy="3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1pPr>
            <a:lvl2pPr marL="914400" lvl="1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2pPr>
            <a:lvl3pPr marL="137160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3pPr>
            <a:lvl4pPr marL="182880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5pPr>
            <a:lvl6pPr marL="274320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6pPr>
            <a:lvl7pPr marL="320040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7pPr>
            <a:lvl8pPr marL="365760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8pPr>
            <a:lvl9pPr marL="411480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5" name="Google Shape;425;p81"/>
          <p:cNvSpPr txBox="1"/>
          <p:nvPr>
            <p:ph type="body" idx="2"/>
          </p:nvPr>
        </p:nvSpPr>
        <p:spPr>
          <a:xfrm>
            <a:off x="6812400" y="317967"/>
            <a:ext cx="4925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6" name="Google Shape;426;p81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27" name="Google Shape;427;p81"/>
          <p:cNvSpPr txBox="1"/>
          <p:nvPr>
            <p:ph type="title"/>
          </p:nvPr>
        </p:nvSpPr>
        <p:spPr>
          <a:xfrm>
            <a:off x="609600" y="1062667"/>
            <a:ext cx="109059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1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8" name="Google Shape;428;p81"/>
          <p:cNvSpPr/>
          <p:nvPr/>
        </p:nvSpPr>
        <p:spPr>
          <a:xfrm>
            <a:off x="0" y="8075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341467" y="1807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46" name="Google Shape;46;p9"/>
          <p:cNvSpPr txBox="1"/>
          <p:nvPr>
            <p:ph type="subTitle" idx="1"/>
          </p:nvPr>
        </p:nvSpPr>
        <p:spPr>
          <a:xfrm>
            <a:off x="341467" y="3900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9"/>
          <p:cNvSpPr txBox="1"/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0" y="6312233"/>
            <a:ext cx="473967" cy="47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4" Type="http://schemas.openxmlformats.org/officeDocument/2006/relationships/theme" Target="../theme/theme2.xml"/><Relationship Id="rId13" Type="http://schemas.openxmlformats.org/officeDocument/2006/relationships/image" Target="../media/image7.png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3" Type="http://schemas.openxmlformats.org/officeDocument/2006/relationships/theme" Target="../theme/theme4.xml"/><Relationship Id="rId12" Type="http://schemas.openxmlformats.org/officeDocument/2006/relationships/image" Target="../media/image8.jpeg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0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 panose="02000000000000000000"/>
              <a:buNone/>
              <a:defRPr sz="27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 panose="02000000000000000000"/>
              <a:buChar char="●"/>
              <a:defRPr sz="2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body" idx="1"/>
          </p:nvPr>
        </p:nvSpPr>
        <p:spPr>
          <a:xfrm>
            <a:off x="844551" y="1574800"/>
            <a:ext cx="10502800" cy="4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>
            <a:lvl1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6" name="Google Shape;56;p11" descr="A picture containing text, clock, clipart&#10;&#10;Description automatically generated"/>
          <p:cNvPicPr preferRelativeResize="0"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 panose="02000000000000000000"/>
              <a:buNone/>
              <a:defRPr sz="27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 panose="02000000000000000000"/>
              <a:buChar char="●"/>
              <a:defRPr sz="2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2" name="Google Shape;202;p34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04" name="Google Shape;204;p34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1764700" y="6430280"/>
            <a:ext cx="355475" cy="355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 panose="02000000000000000000"/>
              <a:buNone/>
              <a:defRPr sz="27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 panose="02000000000000000000"/>
              <a:buChar char="●"/>
              <a:defRPr sz="2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7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57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0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 panose="02000000000000000000"/>
              <a:buNone/>
              <a:defRPr sz="27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5" name="Google Shape;375;p70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 panose="02000000000000000000"/>
              <a:buChar char="●"/>
              <a:defRPr sz="2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76" name="Google Shape;376;p7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jpeg"/><Relationship Id="rId1" Type="http://schemas.openxmlformats.org/officeDocument/2006/relationships/hyperlink" Target="http://drive.google.com/file/d/1jxqAGS4M_h7iu9FxShrP0Y37lYAnmx0N/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5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11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slide" Target="slide13.xml"/><Relationship Id="rId5" Type="http://schemas.openxmlformats.org/officeDocument/2006/relationships/image" Target="../media/image12.png"/><Relationship Id="rId4" Type="http://schemas.openxmlformats.org/officeDocument/2006/relationships/slide" Target="slide3.xml"/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43.xml"/><Relationship Id="rId10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2.png"/><Relationship Id="rId3" Type="http://schemas.openxmlformats.org/officeDocument/2006/relationships/image" Target="../media/image28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2.png"/><Relationship Id="rId3" Type="http://schemas.openxmlformats.org/officeDocument/2006/relationships/image" Target="../media/image28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0.x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29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4.jpeg"/><Relationship Id="rId2" Type="http://schemas.openxmlformats.org/officeDocument/2006/relationships/hyperlink" Target="http://drive.google.com/file/d/16xXR7wdswy84T6dbHm6gaP3-RjTsqDys/view" TargetMode="Externa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9.png"/><Relationship Id="rId1" Type="http://schemas.openxmlformats.org/officeDocument/2006/relationships/image" Target="../media/image5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6.jpeg"/><Relationship Id="rId2" Type="http://schemas.openxmlformats.org/officeDocument/2006/relationships/hyperlink" Target="http://drive.google.com/file/d/1cLMsuUtzJ6UZ8yaan0b2YMElyRQ7jyGF/view" TargetMode="External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6.jpeg"/><Relationship Id="rId1" Type="http://schemas.openxmlformats.org/officeDocument/2006/relationships/hyperlink" Target="http://drive.google.com/file/d/1X31NlnK3_zbcNoUkIWb-T1vsRM_ls-mw/view" TargetMode="Externa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1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6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29.png"/><Relationship Id="rId2" Type="http://schemas.openxmlformats.org/officeDocument/2006/relationships/image" Target="../media/image63.png"/><Relationship Id="rId1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30.png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0" Type="http://schemas.openxmlformats.org/officeDocument/2006/relationships/notesSlide" Target="../notesSlides/notesSlide48.xml"/><Relationship Id="rId1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0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72.png"/><Relationship Id="rId3" Type="http://schemas.openxmlformats.org/officeDocument/2006/relationships/image" Target="../media/image75.GIF"/><Relationship Id="rId2" Type="http://schemas.openxmlformats.org/officeDocument/2006/relationships/image" Target="../media/image74.GIF"/><Relationship Id="rId1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6.jpeg"/><Relationship Id="rId2" Type="http://schemas.openxmlformats.org/officeDocument/2006/relationships/hyperlink" Target="http://drive.google.com/file/d/1K1-yn3_IFgRdvAsCPsIZMK711XBBfY2g/view" TargetMode="External"/><Relationship Id="rId1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GIF"/><Relationship Id="rId1" Type="http://schemas.openxmlformats.org/officeDocument/2006/relationships/image" Target="../media/image77.GIF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2.jpeg"/><Relationship Id="rId2" Type="http://schemas.openxmlformats.org/officeDocument/2006/relationships/hyperlink" Target="http://drive.google.com/file/d/1OzF2p6z5KyQTjVPYxbTdnBX4czI3eG02/view" TargetMode="External"/><Relationship Id="rId1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1" Type="http://schemas.openxmlformats.org/officeDocument/2006/relationships/image" Target="../media/image57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83.png"/><Relationship Id="rId1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83.png"/><Relationship Id="rId1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83.png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83.png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83.png"/><Relationship Id="rId1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1.png"/><Relationship Id="rId1" Type="http://schemas.openxmlformats.org/officeDocument/2006/relationships/image" Target="../media/image85.GIF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6.jpeg"/><Relationship Id="rId2" Type="http://schemas.openxmlformats.org/officeDocument/2006/relationships/hyperlink" Target="http://drive.google.com/file/d/1BWGIk8pTe5KHaDBHHxxKHxBsf8923CsH/view" TargetMode="External"/><Relationship Id="rId1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4.x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1.png"/><Relationship Id="rId6" Type="http://schemas.openxmlformats.org/officeDocument/2006/relationships/image" Target="../media/image92.GIF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65.xml"/><Relationship Id="rId4" Type="http://schemas.openxmlformats.org/officeDocument/2006/relationships/image" Target="../media/image94.png"/><Relationship Id="rId3" Type="http://schemas.openxmlformats.org/officeDocument/2006/relationships/image" Target="../media/image93.GIF"/><Relationship Id="rId2" Type="http://schemas.openxmlformats.org/officeDocument/2006/relationships/image" Target="../media/image31.png"/><Relationship Id="rId1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31.png"/><Relationship Id="rId1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7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32.png"/><Relationship Id="rId2" Type="http://schemas.openxmlformats.org/officeDocument/2006/relationships/image" Target="../media/image63.png"/><Relationship Id="rId1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107.png"/><Relationship Id="rId1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107.png"/><Relationship Id="rId1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65.xml"/><Relationship Id="rId3" Type="http://schemas.openxmlformats.org/officeDocument/2006/relationships/image" Target="../media/image108.png"/><Relationship Id="rId2" Type="http://schemas.openxmlformats.org/officeDocument/2006/relationships/hyperlink" Target="https://storehub.workplace.com/work/knowledge/970395767016656" TargetMode="External"/><Relationship Id="rId1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108.png"/><Relationship Id="rId1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0.xml"/><Relationship Id="rId6" Type="http://schemas.openxmlformats.org/officeDocument/2006/relationships/slideLayout" Target="../slideLayouts/slideLayout65.xml"/><Relationship Id="rId5" Type="http://schemas.openxmlformats.org/officeDocument/2006/relationships/image" Target="../media/image108.png"/><Relationship Id="rId4" Type="http://schemas.openxmlformats.org/officeDocument/2006/relationships/hyperlink" Target="https://form.jotform.com/211950729958065" TargetMode="External"/><Relationship Id="rId3" Type="http://schemas.openxmlformats.org/officeDocument/2006/relationships/hyperlink" Target="https://docs.google.com/spreadsheets/d/1uKtyv6BxvWDxTybpxxsf0W1CMvL6OnsvIXmIuclWGx0/edit#gid=631141360" TargetMode="External"/><Relationship Id="rId2" Type="http://schemas.openxmlformats.org/officeDocument/2006/relationships/hyperlink" Target="https://storehub.workplace.com/work/knowledge/970395767016656" TargetMode="External"/><Relationship Id="rId1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65.xml"/><Relationship Id="rId3" Type="http://schemas.openxmlformats.org/officeDocument/2006/relationships/hyperlink" Target="https://form.jotform.com/211950729958065" TargetMode="External"/><Relationship Id="rId2" Type="http://schemas.openxmlformats.org/officeDocument/2006/relationships/image" Target="../media/image108.png"/><Relationship Id="rId1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65.xml"/><Relationship Id="rId3" Type="http://schemas.openxmlformats.org/officeDocument/2006/relationships/hyperlink" Target="https://form.jotform.com/211950729958065" TargetMode="External"/><Relationship Id="rId2" Type="http://schemas.openxmlformats.org/officeDocument/2006/relationships/image" Target="../media/image108.png"/><Relationship Id="rId1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65.xml"/><Relationship Id="rId3" Type="http://schemas.openxmlformats.org/officeDocument/2006/relationships/hyperlink" Target="https://form.jotform.com/211950729958065" TargetMode="External"/><Relationship Id="rId2" Type="http://schemas.openxmlformats.org/officeDocument/2006/relationships/image" Target="../media/image108.png"/><Relationship Id="rId1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65.xml"/><Relationship Id="rId3" Type="http://schemas.openxmlformats.org/officeDocument/2006/relationships/hyperlink" Target="https://form.jotform.com/211950729958065" TargetMode="External"/><Relationship Id="rId2" Type="http://schemas.openxmlformats.org/officeDocument/2006/relationships/image" Target="../media/image108.png"/><Relationship Id="rId1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108.png"/><Relationship Id="rId1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108.png"/><Relationship Id="rId1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65.xml"/><Relationship Id="rId3" Type="http://schemas.openxmlformats.org/officeDocument/2006/relationships/hyperlink" Target="https://storehub.workplace.com/work/knowledge/970418210347745" TargetMode="External"/><Relationship Id="rId2" Type="http://schemas.openxmlformats.org/officeDocument/2006/relationships/image" Target="../media/image108.png"/><Relationship Id="rId1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2.png"/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image" Target="../media/image20.GIF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11.png"/><Relationship Id="rId2" Type="http://schemas.openxmlformats.org/officeDocument/2006/relationships/image" Target="../media/image110.jpeg"/><Relationship Id="rId1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Brand Servicing</a:t>
            </a:r>
            <a:endParaRPr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34" name="Google Shape;434;p8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/>
              <a:t>Soft Skills</a:t>
            </a:r>
            <a:endParaRPr lang="en-US"/>
          </a:p>
        </p:txBody>
      </p:sp>
      <p:pic>
        <p:nvPicPr>
          <p:cNvPr id="435" name="Google Shape;435;p82" descr="A picture containing text, clock, clipar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5667" y="226969"/>
            <a:ext cx="1596273" cy="23808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82"/>
          <p:cNvSpPr/>
          <p:nvPr/>
        </p:nvSpPr>
        <p:spPr>
          <a:xfrm>
            <a:off x="114000" y="192925"/>
            <a:ext cx="1736400" cy="3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37" name="Google Shape;437;p82" descr="A picture containing text, clock, clipar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5493" y="226970"/>
            <a:ext cx="1596274" cy="23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1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Growth Mindset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12" name="Google Shape;612;p91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Customer Experience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13" name="Google Shape;613;p91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sp>
        <p:nvSpPr>
          <p:cNvPr id="614" name="Google Shape;614;p91"/>
          <p:cNvSpPr txBox="1"/>
          <p:nvPr/>
        </p:nvSpPr>
        <p:spPr>
          <a:xfrm>
            <a:off x="0" y="6432232"/>
            <a:ext cx="5134489" cy="5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= Point of Sales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15" name="Google Shape;615;p91" title="Slide 10 - Growth Mindset.mp4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54575" y="1261577"/>
            <a:ext cx="8921341" cy="5018254"/>
          </a:xfrm>
          <a:prstGeom prst="rect">
            <a:avLst/>
          </a:prstGeom>
          <a:solidFill>
            <a:srgbClr val="DEEBF7">
              <a:alpha val="100000"/>
            </a:srgbClr>
          </a:solidFill>
          <a:ln>
            <a:solidFill>
              <a:srgbClr val="ED7D31"/>
            </a:solidFill>
          </a:ln>
        </p:spPr>
      </p:pic>
      <p:sp>
        <p:nvSpPr>
          <p:cNvPr id="1" name="Text Box 0"/>
          <p:cNvSpPr txBox="1"/>
          <p:nvPr userDrawn="1"/>
        </p:nvSpPr>
        <p:spPr>
          <a:xfrm>
            <a:off x="4365917" y="3228943"/>
            <a:ext cx="3098800" cy="39878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solidFill>
                  <a:srgbClr val="FF000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Click on link!</a:t>
            </a:r>
            <a:endParaRPr lang="zh-CN" altLang="en-US" sz="2000">
              <a:solidFill>
                <a:srgbClr val="FF000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2"/>
          <p:cNvSpPr txBox="1"/>
          <p:nvPr>
            <p:ph type="title"/>
          </p:nvPr>
        </p:nvSpPr>
        <p:spPr>
          <a:xfrm>
            <a:off x="631957" y="4677140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Pillars</a:t>
            </a:r>
            <a:endParaRPr lang="en-US"/>
          </a:p>
        </p:txBody>
      </p:sp>
      <p:sp>
        <p:nvSpPr>
          <p:cNvPr id="621" name="Google Shape;621;p92"/>
          <p:cNvSpPr/>
          <p:nvPr/>
        </p:nvSpPr>
        <p:spPr>
          <a:xfrm>
            <a:off x="114000" y="192925"/>
            <a:ext cx="2008500" cy="3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22" name="Google Shape;622;p92" descr="A picture containing text, clock, clipar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5493" y="226970"/>
            <a:ext cx="1596274" cy="23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3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3 Pillars of Servicing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28" name="Google Shape;628;p93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grpSp>
        <p:nvGrpSpPr>
          <p:cNvPr id="629" name="Google Shape;629;p93"/>
          <p:cNvGrpSpPr/>
          <p:nvPr/>
        </p:nvGrpSpPr>
        <p:grpSpPr>
          <a:xfrm>
            <a:off x="771533" y="1584751"/>
            <a:ext cx="10648933" cy="1638865"/>
            <a:chOff x="670560" y="819378"/>
            <a:chExt cx="7986700" cy="1229149"/>
          </a:xfrm>
        </p:grpSpPr>
        <p:grpSp>
          <p:nvGrpSpPr>
            <p:cNvPr id="630" name="Google Shape;630;p93"/>
            <p:cNvGrpSpPr/>
            <p:nvPr/>
          </p:nvGrpSpPr>
          <p:grpSpPr>
            <a:xfrm>
              <a:off x="670560" y="819378"/>
              <a:ext cx="7986700" cy="1229149"/>
              <a:chOff x="670560" y="1082311"/>
              <a:chExt cx="7986700" cy="829591"/>
            </a:xfrm>
          </p:grpSpPr>
          <p:sp>
            <p:nvSpPr>
              <p:cNvPr id="631" name="Google Shape;631;p93"/>
              <p:cNvSpPr/>
              <p:nvPr/>
            </p:nvSpPr>
            <p:spPr>
              <a:xfrm>
                <a:off x="1444210" y="1082311"/>
                <a:ext cx="573462" cy="829591"/>
              </a:xfrm>
              <a:custGeom>
                <a:avLst/>
                <a:gdLst/>
                <a:ahLst/>
                <a:cxnLst/>
                <a:rect l="l" t="t" r="r" b="b"/>
                <a:pathLst>
                  <a:path w="654867" h="1407067" extrusionOk="0">
                    <a:moveTo>
                      <a:pt x="22" y="0"/>
                    </a:moveTo>
                    <a:lnTo>
                      <a:pt x="654867" y="799348"/>
                    </a:lnTo>
                    <a:lnTo>
                      <a:pt x="652485" y="1407067"/>
                    </a:lnTo>
                    <a:lnTo>
                      <a:pt x="1611" y="929480"/>
                    </a:lnTo>
                    <a:cubicBezTo>
                      <a:pt x="1875" y="621240"/>
                      <a:pt x="-242" y="308240"/>
                      <a:pt x="22" y="0"/>
                    </a:cubicBezTo>
                    <a:close/>
                  </a:path>
                </a:pathLst>
              </a:custGeom>
              <a:solidFill>
                <a:srgbClr val="FABE77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32" name="Google Shape;632;p93"/>
              <p:cNvSpPr/>
              <p:nvPr/>
            </p:nvSpPr>
            <p:spPr>
              <a:xfrm>
                <a:off x="670560" y="1084183"/>
                <a:ext cx="777179" cy="547356"/>
              </a:xfrm>
              <a:prstGeom prst="rect">
                <a:avLst/>
              </a:prstGeom>
              <a:solidFill>
                <a:srgbClr val="F7931F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33" name="Google Shape;633;p93"/>
              <p:cNvSpPr/>
              <p:nvPr/>
            </p:nvSpPr>
            <p:spPr>
              <a:xfrm>
                <a:off x="2010722" y="1548424"/>
                <a:ext cx="6646538" cy="361659"/>
              </a:xfrm>
              <a:prstGeom prst="rect">
                <a:avLst/>
              </a:prstGeom>
              <a:solidFill>
                <a:srgbClr val="F7931F"/>
              </a:solidFill>
              <a:ln>
                <a:noFill/>
              </a:ln>
            </p:spPr>
            <p:txBody>
              <a:bodyPr spcFirstLastPara="1" wrap="square" lIns="4267200" tIns="60925" rIns="853425" bIns="60925" anchor="ctr" anchorCtr="0">
                <a:noAutofit/>
              </a:bodyPr>
              <a:lstStyle/>
              <a:p>
                <a:pPr marL="0" marR="0" lvl="0" indent="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endParaRPr sz="1600" b="0" i="0" u="none" strike="noStrike" cap="none">
                  <a:solidFill>
                    <a:srgbClr val="343434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34" name="Google Shape;634;p93"/>
              <p:cNvSpPr/>
              <p:nvPr/>
            </p:nvSpPr>
            <p:spPr>
              <a:xfrm>
                <a:off x="2010722" y="1547863"/>
                <a:ext cx="1796912" cy="361659"/>
              </a:xfrm>
              <a:prstGeom prst="homePlate">
                <a:avLst>
                  <a:gd name="adj" fmla="val 50000"/>
                </a:avLst>
              </a:prstGeom>
              <a:gradFill>
                <a:gsLst>
                  <a:gs pos="0">
                    <a:srgbClr val="000000"/>
                  </a:gs>
                  <a:gs pos="52999">
                    <a:srgbClr val="000000"/>
                  </a:gs>
                  <a:gs pos="77000">
                    <a:srgbClr val="000000"/>
                  </a:gs>
                  <a:gs pos="100000">
                    <a:srgbClr val="000000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700"/>
                  <a:buFont typeface="Arial" panose="020B0604020202020204"/>
                  <a:buNone/>
                </a:pPr>
                <a:endParaRPr sz="3700" b="1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635" name="Google Shape;635;p93"/>
            <p:cNvSpPr/>
            <p:nvPr/>
          </p:nvSpPr>
          <p:spPr>
            <a:xfrm>
              <a:off x="2021917" y="1643495"/>
              <a:ext cx="15247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Easy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636" name="Google Shape;636;p93" descr="A picture containing text, handwear&#10;&#10;Description automatically generated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842345" y="1024279"/>
              <a:ext cx="421348" cy="4213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" name="Google Shape;637;p93"/>
          <p:cNvGrpSpPr/>
          <p:nvPr/>
        </p:nvGrpSpPr>
        <p:grpSpPr>
          <a:xfrm>
            <a:off x="771533" y="2669659"/>
            <a:ext cx="10648932" cy="1272465"/>
            <a:chOff x="670560" y="1633059"/>
            <a:chExt cx="7986699" cy="954349"/>
          </a:xfrm>
        </p:grpSpPr>
        <p:grpSp>
          <p:nvGrpSpPr>
            <p:cNvPr id="638" name="Google Shape;638;p93"/>
            <p:cNvGrpSpPr/>
            <p:nvPr/>
          </p:nvGrpSpPr>
          <p:grpSpPr>
            <a:xfrm>
              <a:off x="670560" y="1633059"/>
              <a:ext cx="7986699" cy="954349"/>
              <a:chOff x="670560" y="1633059"/>
              <a:chExt cx="7986699" cy="954349"/>
            </a:xfrm>
          </p:grpSpPr>
          <p:grpSp>
            <p:nvGrpSpPr>
              <p:cNvPr id="639" name="Google Shape;639;p93"/>
              <p:cNvGrpSpPr/>
              <p:nvPr/>
            </p:nvGrpSpPr>
            <p:grpSpPr>
              <a:xfrm>
                <a:off x="670560" y="1633059"/>
                <a:ext cx="7986699" cy="954349"/>
                <a:chOff x="670560" y="1629854"/>
                <a:chExt cx="7986699" cy="644120"/>
              </a:xfrm>
            </p:grpSpPr>
            <p:sp>
              <p:nvSpPr>
                <p:cNvPr id="640" name="Google Shape;640;p93"/>
                <p:cNvSpPr/>
                <p:nvPr/>
              </p:nvSpPr>
              <p:spPr>
                <a:xfrm>
                  <a:off x="1446298" y="1629854"/>
                  <a:ext cx="573462" cy="644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081" h="1092493" extrusionOk="0">
                      <a:moveTo>
                        <a:pt x="0" y="0"/>
                      </a:moveTo>
                      <a:lnTo>
                        <a:pt x="645318" y="476250"/>
                      </a:lnTo>
                      <a:cubicBezTo>
                        <a:pt x="646906" y="680244"/>
                        <a:pt x="648493" y="888499"/>
                        <a:pt x="650081" y="1092493"/>
                      </a:cubicBezTo>
                      <a:lnTo>
                        <a:pt x="0" y="933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D9F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1" name="Google Shape;641;p93"/>
                <p:cNvSpPr/>
                <p:nvPr/>
              </p:nvSpPr>
              <p:spPr>
                <a:xfrm>
                  <a:off x="670560" y="1631539"/>
                  <a:ext cx="777179" cy="547356"/>
                </a:xfrm>
                <a:prstGeom prst="rect">
                  <a:avLst/>
                </a:prstGeom>
                <a:solidFill>
                  <a:srgbClr val="4CC1EF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2" name="Google Shape;642;p93"/>
                <p:cNvSpPr/>
                <p:nvPr/>
              </p:nvSpPr>
              <p:spPr>
                <a:xfrm>
                  <a:off x="2010721" y="1910084"/>
                  <a:ext cx="6646538" cy="361659"/>
                </a:xfrm>
                <a:prstGeom prst="rect">
                  <a:avLst/>
                </a:prstGeom>
                <a:solidFill>
                  <a:srgbClr val="4CC1EF"/>
                </a:solidFill>
                <a:ln>
                  <a:noFill/>
                </a:ln>
              </p:spPr>
              <p:txBody>
                <a:bodyPr spcFirstLastPara="1" wrap="square" lIns="4267200" tIns="60925" rIns="853425" bIns="60925" anchor="ctr" anchorCtr="0">
                  <a:noAutofit/>
                </a:bodyPr>
                <a:lstStyle/>
                <a:p>
                  <a:pPr marL="0" marR="0" lvl="0" indent="0" algn="just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 panose="020B0604020202020204"/>
                    <a:buNone/>
                  </a:pPr>
                  <a:endParaRPr sz="1600" b="0" i="0" u="none" strike="noStrike" cap="none">
                    <a:solidFill>
                      <a:srgbClr val="343434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3" name="Google Shape;643;p93"/>
                <p:cNvSpPr/>
                <p:nvPr/>
              </p:nvSpPr>
              <p:spPr>
                <a:xfrm>
                  <a:off x="2010723" y="1909662"/>
                  <a:ext cx="1796912" cy="361659"/>
                </a:xfrm>
                <a:prstGeom prst="homePlate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00"/>
                    </a:gs>
                    <a:gs pos="52999">
                      <a:srgbClr val="000000"/>
                    </a:gs>
                    <a:gs pos="77000">
                      <a:srgbClr val="000000"/>
                    </a:gs>
                    <a:gs pos="100000">
                      <a:srgbClr val="000000"/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700"/>
                    <a:buFont typeface="Arial" panose="020B0604020202020204"/>
                    <a:buNone/>
                  </a:pPr>
                  <a:endParaRPr sz="3700" b="1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pic>
            <p:nvPicPr>
              <p:cNvPr id="644" name="Google Shape;644;p93"/>
              <p:cNvPicPr preferRelativeResize="0"/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839048" y="1830372"/>
                <a:ext cx="421348" cy="4213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45" name="Google Shape;645;p93"/>
            <p:cNvSpPr/>
            <p:nvPr/>
          </p:nvSpPr>
          <p:spPr>
            <a:xfrm>
              <a:off x="2021917" y="2177503"/>
              <a:ext cx="15247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Recognize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46" name="Google Shape;646;p93"/>
          <p:cNvGrpSpPr/>
          <p:nvPr/>
        </p:nvGrpSpPr>
        <p:grpSpPr>
          <a:xfrm>
            <a:off x="771533" y="3759441"/>
            <a:ext cx="10648933" cy="1084160"/>
            <a:chOff x="670560" y="2450396"/>
            <a:chExt cx="7986700" cy="813120"/>
          </a:xfrm>
        </p:grpSpPr>
        <p:grpSp>
          <p:nvGrpSpPr>
            <p:cNvPr id="647" name="Google Shape;647;p93"/>
            <p:cNvGrpSpPr/>
            <p:nvPr/>
          </p:nvGrpSpPr>
          <p:grpSpPr>
            <a:xfrm>
              <a:off x="670560" y="2450396"/>
              <a:ext cx="7986700" cy="813120"/>
              <a:chOff x="670560" y="2178801"/>
              <a:chExt cx="7986700" cy="548800"/>
            </a:xfrm>
          </p:grpSpPr>
          <p:sp>
            <p:nvSpPr>
              <p:cNvPr id="648" name="Google Shape;648;p93"/>
              <p:cNvSpPr/>
              <p:nvPr/>
            </p:nvSpPr>
            <p:spPr>
              <a:xfrm>
                <a:off x="1444118" y="2178801"/>
                <a:ext cx="573553" cy="548800"/>
              </a:xfrm>
              <a:custGeom>
                <a:avLst/>
                <a:gdLst/>
                <a:ahLst/>
                <a:cxnLst/>
                <a:rect l="l" t="t" r="r" b="b"/>
                <a:pathLst>
                  <a:path w="654949" h="930820" extrusionOk="0">
                    <a:moveTo>
                      <a:pt x="105" y="930820"/>
                    </a:moveTo>
                    <a:lnTo>
                      <a:pt x="654949" y="771525"/>
                    </a:lnTo>
                    <a:lnTo>
                      <a:pt x="654949" y="159042"/>
                    </a:lnTo>
                    <a:lnTo>
                      <a:pt x="2486" y="0"/>
                    </a:lnTo>
                    <a:cubicBezTo>
                      <a:pt x="3280" y="308769"/>
                      <a:pt x="-689" y="622051"/>
                      <a:pt x="105" y="93082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49" name="Google Shape;649;p93"/>
              <p:cNvSpPr/>
              <p:nvPr/>
            </p:nvSpPr>
            <p:spPr>
              <a:xfrm>
                <a:off x="670560" y="2178894"/>
                <a:ext cx="777179" cy="547356"/>
              </a:xfrm>
              <a:prstGeom prst="rect">
                <a:avLst/>
              </a:prstGeom>
              <a:solidFill>
                <a:srgbClr val="618935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50" name="Google Shape;650;p93"/>
              <p:cNvSpPr/>
              <p:nvPr/>
            </p:nvSpPr>
            <p:spPr>
              <a:xfrm>
                <a:off x="2010721" y="2271742"/>
                <a:ext cx="6646539" cy="36165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4267200" tIns="60925" rIns="853425" bIns="60925" anchor="ctr" anchorCtr="0">
                <a:noAutofit/>
              </a:bodyPr>
              <a:lstStyle/>
              <a:p>
                <a:pPr marL="0" marR="0" lvl="0" indent="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51" name="Google Shape;651;p93"/>
              <p:cNvSpPr/>
              <p:nvPr/>
            </p:nvSpPr>
            <p:spPr>
              <a:xfrm>
                <a:off x="2010722" y="2271462"/>
                <a:ext cx="1796913" cy="361659"/>
              </a:xfrm>
              <a:prstGeom prst="homePlate">
                <a:avLst>
                  <a:gd name="adj" fmla="val 50000"/>
                </a:avLst>
              </a:prstGeom>
              <a:gradFill>
                <a:gsLst>
                  <a:gs pos="0">
                    <a:srgbClr val="000000"/>
                  </a:gs>
                  <a:gs pos="52999">
                    <a:srgbClr val="000000"/>
                  </a:gs>
                  <a:gs pos="77000">
                    <a:srgbClr val="000000"/>
                  </a:gs>
                  <a:gs pos="100000">
                    <a:srgbClr val="000000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700"/>
                  <a:buFont typeface="Arial" panose="020B0604020202020204"/>
                  <a:buNone/>
                </a:pPr>
                <a:endParaRPr sz="3700" b="1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652" name="Google Shape;652;p93"/>
            <p:cNvSpPr/>
            <p:nvPr/>
          </p:nvSpPr>
          <p:spPr>
            <a:xfrm>
              <a:off x="2017671" y="2722273"/>
              <a:ext cx="15247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Solve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653" name="Google Shape;653;p93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850802" y="2644935"/>
              <a:ext cx="421348" cy="4213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4" name="Google Shape;654;p93"/>
          <p:cNvSpPr/>
          <p:nvPr/>
        </p:nvSpPr>
        <p:spPr>
          <a:xfrm>
            <a:off x="5086481" y="2690700"/>
            <a:ext cx="6140997" cy="34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Conduct</a:t>
            </a: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 conversation that feels easy and natural for our Customers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5" name="Google Shape;655;p93"/>
          <p:cNvSpPr/>
          <p:nvPr/>
        </p:nvSpPr>
        <p:spPr>
          <a:xfrm>
            <a:off x="5086481" y="3395584"/>
            <a:ext cx="4657685" cy="34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Acknowledge and recognize the difficulties they face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6" name="Google Shape;656;p93"/>
          <p:cNvSpPr/>
          <p:nvPr/>
        </p:nvSpPr>
        <p:spPr>
          <a:xfrm>
            <a:off x="5086480" y="4125319"/>
            <a:ext cx="6416715" cy="34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Whatever issues they have, we will take responsibility for resolving them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7" name="Google Shape;657;p93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Pillars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58" name="Google Shape;658;p9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90621" y="169783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4"/>
          <p:cNvSpPr txBox="1"/>
          <p:nvPr>
            <p:ph type="title"/>
          </p:nvPr>
        </p:nvSpPr>
        <p:spPr>
          <a:xfrm>
            <a:off x="631957" y="4677140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Level Up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9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29259" y="1889825"/>
            <a:ext cx="2726267" cy="46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5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Flow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70" name="Google Shape;670;p95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Level Up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1" name="Google Shape;671;p95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sp>
        <p:nvSpPr>
          <p:cNvPr id="672" name="Google Shape;672;p95"/>
          <p:cNvSpPr txBox="1"/>
          <p:nvPr/>
        </p:nvSpPr>
        <p:spPr>
          <a:xfrm>
            <a:off x="7192732" y="1339023"/>
            <a:ext cx="1675673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Greetings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3" name="Google Shape;673;p95"/>
          <p:cNvSpPr txBox="1"/>
          <p:nvPr/>
        </p:nvSpPr>
        <p:spPr>
          <a:xfrm>
            <a:off x="7288965" y="5126299"/>
            <a:ext cx="1172547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4" name="Google Shape;674;p95"/>
          <p:cNvSpPr txBox="1"/>
          <p:nvPr/>
        </p:nvSpPr>
        <p:spPr>
          <a:xfrm>
            <a:off x="3299735" y="2256184"/>
            <a:ext cx="1471296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5" name="Google Shape;675;p95"/>
          <p:cNvSpPr txBox="1"/>
          <p:nvPr/>
        </p:nvSpPr>
        <p:spPr>
          <a:xfrm>
            <a:off x="3097993" y="3866888"/>
            <a:ext cx="1838483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Objection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6" name="Google Shape;676;p95"/>
          <p:cNvSpPr txBox="1"/>
          <p:nvPr/>
        </p:nvSpPr>
        <p:spPr>
          <a:xfrm>
            <a:off x="6836667" y="3152115"/>
            <a:ext cx="1838483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Solutions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77" name="Google Shape;677;p95"/>
          <p:cNvGrpSpPr/>
          <p:nvPr/>
        </p:nvGrpSpPr>
        <p:grpSpPr>
          <a:xfrm>
            <a:off x="5903114" y="982583"/>
            <a:ext cx="860111" cy="1173299"/>
            <a:chOff x="4643400" y="831883"/>
            <a:chExt cx="645083" cy="879974"/>
          </a:xfrm>
        </p:grpSpPr>
        <p:grpSp>
          <p:nvGrpSpPr>
            <p:cNvPr id="678" name="Google Shape;678;p95"/>
            <p:cNvGrpSpPr/>
            <p:nvPr/>
          </p:nvGrpSpPr>
          <p:grpSpPr>
            <a:xfrm>
              <a:off x="4643400" y="831883"/>
              <a:ext cx="645083" cy="879974"/>
              <a:chOff x="9353206" y="407080"/>
              <a:chExt cx="860110" cy="1173299"/>
            </a:xfrm>
          </p:grpSpPr>
          <p:sp>
            <p:nvSpPr>
              <p:cNvPr id="679" name="Google Shape;679;p95"/>
              <p:cNvSpPr/>
              <p:nvPr/>
            </p:nvSpPr>
            <p:spPr>
              <a:xfrm>
                <a:off x="9701014" y="1415884"/>
                <a:ext cx="164495" cy="164495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80" name="Google Shape;680;p95"/>
              <p:cNvSpPr/>
              <p:nvPr/>
            </p:nvSpPr>
            <p:spPr>
              <a:xfrm>
                <a:off x="9712166" y="839226"/>
                <a:ext cx="142190" cy="70537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10800" y="21600"/>
                    </a:lnTo>
                    <a:cubicBezTo>
                      <a:pt x="4870" y="21600"/>
                      <a:pt x="0" y="20618"/>
                      <a:pt x="0" y="19423"/>
                    </a:cubicBez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19423"/>
                    </a:lnTo>
                    <a:cubicBezTo>
                      <a:pt x="21600" y="20618"/>
                      <a:pt x="16729" y="21600"/>
                      <a:pt x="10800" y="2160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81" name="Google Shape;681;p95"/>
              <p:cNvSpPr/>
              <p:nvPr/>
            </p:nvSpPr>
            <p:spPr>
              <a:xfrm>
                <a:off x="9353206" y="407080"/>
                <a:ext cx="860110" cy="860110"/>
              </a:xfrm>
              <a:custGeom>
                <a:avLst/>
                <a:gdLst/>
                <a:ahLst/>
                <a:cxnLst/>
                <a:rect l="l" t="t" r="r" b="b"/>
                <a:pathLst>
                  <a:path w="21188" h="21188" extrusionOk="0">
                    <a:moveTo>
                      <a:pt x="9100" y="20570"/>
                    </a:moveTo>
                    <a:lnTo>
                      <a:pt x="618" y="12088"/>
                    </a:lnTo>
                    <a:cubicBezTo>
                      <a:pt x="-206" y="11264"/>
                      <a:pt x="-206" y="9924"/>
                      <a:pt x="618" y="9100"/>
                    </a:cubicBezTo>
                    <a:lnTo>
                      <a:pt x="9100" y="618"/>
                    </a:lnTo>
                    <a:cubicBezTo>
                      <a:pt x="9924" y="-206"/>
                      <a:pt x="11264" y="-206"/>
                      <a:pt x="12088" y="618"/>
                    </a:cubicBezTo>
                    <a:lnTo>
                      <a:pt x="20570" y="9100"/>
                    </a:lnTo>
                    <a:cubicBezTo>
                      <a:pt x="21394" y="9924"/>
                      <a:pt x="21394" y="11264"/>
                      <a:pt x="20570" y="12088"/>
                    </a:cubicBezTo>
                    <a:lnTo>
                      <a:pt x="12088" y="20570"/>
                    </a:lnTo>
                    <a:cubicBezTo>
                      <a:pt x="11264" y="21394"/>
                      <a:pt x="9924" y="21394"/>
                      <a:pt x="9100" y="20570"/>
                    </a:cubicBezTo>
                    <a:close/>
                  </a:path>
                </a:pathLst>
              </a:custGeom>
              <a:solidFill>
                <a:srgbClr val="FFCC4C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82" name="Google Shape;682;p95"/>
              <p:cNvSpPr/>
              <p:nvPr/>
            </p:nvSpPr>
            <p:spPr>
              <a:xfrm>
                <a:off x="9426391" y="480092"/>
                <a:ext cx="713741" cy="71408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43" extrusionOk="0">
                    <a:moveTo>
                      <a:pt x="10800" y="21443"/>
                    </a:moveTo>
                    <a:cubicBezTo>
                      <a:pt x="10378" y="21443"/>
                      <a:pt x="9998" y="21276"/>
                      <a:pt x="9661" y="20983"/>
                    </a:cubicBezTo>
                    <a:lnTo>
                      <a:pt x="464" y="11857"/>
                    </a:lnTo>
                    <a:cubicBezTo>
                      <a:pt x="169" y="11564"/>
                      <a:pt x="0" y="11145"/>
                      <a:pt x="0" y="10727"/>
                    </a:cubicBezTo>
                    <a:cubicBezTo>
                      <a:pt x="0" y="10308"/>
                      <a:pt x="169" y="9890"/>
                      <a:pt x="464" y="9597"/>
                    </a:cubicBezTo>
                    <a:lnTo>
                      <a:pt x="9661" y="471"/>
                    </a:lnTo>
                    <a:cubicBezTo>
                      <a:pt x="10294" y="-157"/>
                      <a:pt x="11306" y="-157"/>
                      <a:pt x="11939" y="471"/>
                    </a:cubicBezTo>
                    <a:lnTo>
                      <a:pt x="21136" y="9597"/>
                    </a:lnTo>
                    <a:cubicBezTo>
                      <a:pt x="21431" y="9890"/>
                      <a:pt x="21600" y="10308"/>
                      <a:pt x="21600" y="10727"/>
                    </a:cubicBezTo>
                    <a:cubicBezTo>
                      <a:pt x="21600" y="11145"/>
                      <a:pt x="21431" y="11564"/>
                      <a:pt x="21136" y="11857"/>
                    </a:cubicBezTo>
                    <a:lnTo>
                      <a:pt x="11939" y="20983"/>
                    </a:lnTo>
                    <a:cubicBezTo>
                      <a:pt x="11644" y="21276"/>
                      <a:pt x="11222" y="21443"/>
                      <a:pt x="10800" y="21443"/>
                    </a:cubicBezTo>
                    <a:close/>
                    <a:moveTo>
                      <a:pt x="10800" y="597"/>
                    </a:moveTo>
                    <a:cubicBezTo>
                      <a:pt x="10547" y="597"/>
                      <a:pt x="10294" y="680"/>
                      <a:pt x="10125" y="890"/>
                    </a:cubicBezTo>
                    <a:lnTo>
                      <a:pt x="928" y="10015"/>
                    </a:lnTo>
                    <a:cubicBezTo>
                      <a:pt x="548" y="10392"/>
                      <a:pt x="548" y="11020"/>
                      <a:pt x="928" y="11397"/>
                    </a:cubicBezTo>
                    <a:lnTo>
                      <a:pt x="10125" y="20522"/>
                    </a:lnTo>
                    <a:cubicBezTo>
                      <a:pt x="10505" y="20899"/>
                      <a:pt x="11137" y="20899"/>
                      <a:pt x="11517" y="20522"/>
                    </a:cubicBezTo>
                    <a:lnTo>
                      <a:pt x="20714" y="11397"/>
                    </a:lnTo>
                    <a:cubicBezTo>
                      <a:pt x="21094" y="11020"/>
                      <a:pt x="21094" y="10392"/>
                      <a:pt x="20714" y="10015"/>
                    </a:cubicBezTo>
                    <a:lnTo>
                      <a:pt x="11517" y="890"/>
                    </a:lnTo>
                    <a:cubicBezTo>
                      <a:pt x="11306" y="722"/>
                      <a:pt x="11053" y="597"/>
                      <a:pt x="10800" y="59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683" name="Google Shape;683;p95" descr="Icon&#10;&#10;Description automatically generated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832146" y="1028121"/>
              <a:ext cx="262747" cy="262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4" name="Google Shape;684;p95"/>
          <p:cNvGrpSpPr/>
          <p:nvPr/>
        </p:nvGrpSpPr>
        <p:grpSpPr>
          <a:xfrm>
            <a:off x="4534230" y="1716282"/>
            <a:ext cx="576255" cy="981392"/>
            <a:chOff x="3616737" y="1382157"/>
            <a:chExt cx="432191" cy="736044"/>
          </a:xfrm>
        </p:grpSpPr>
        <p:grpSp>
          <p:nvGrpSpPr>
            <p:cNvPr id="685" name="Google Shape;685;p95"/>
            <p:cNvGrpSpPr/>
            <p:nvPr/>
          </p:nvGrpSpPr>
          <p:grpSpPr>
            <a:xfrm>
              <a:off x="3616737" y="1382157"/>
              <a:ext cx="432191" cy="736044"/>
              <a:chOff x="8112529" y="1759965"/>
              <a:chExt cx="428787" cy="763075"/>
            </a:xfrm>
          </p:grpSpPr>
          <p:sp>
            <p:nvSpPr>
              <p:cNvPr id="686" name="Google Shape;686;p95"/>
              <p:cNvSpPr/>
              <p:nvPr/>
            </p:nvSpPr>
            <p:spPr>
              <a:xfrm>
                <a:off x="8283708" y="2436611"/>
                <a:ext cx="86429" cy="86429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87" name="Google Shape;687;p95"/>
              <p:cNvSpPr/>
              <p:nvPr/>
            </p:nvSpPr>
            <p:spPr>
              <a:xfrm>
                <a:off x="8112529" y="1759965"/>
                <a:ext cx="428787" cy="724892"/>
              </a:xfrm>
              <a:custGeom>
                <a:avLst/>
                <a:gdLst/>
                <a:ahLst/>
                <a:cxnLst/>
                <a:rect l="l" t="t" r="r" b="b"/>
                <a:pathLst>
                  <a:path w="19715" h="20994" extrusionOk="0">
                    <a:moveTo>
                      <a:pt x="18816" y="8791"/>
                    </a:moveTo>
                    <a:cubicBezTo>
                      <a:pt x="20675" y="6248"/>
                      <a:pt x="19649" y="3099"/>
                      <a:pt x="15740" y="1241"/>
                    </a:cubicBezTo>
                    <a:cubicBezTo>
                      <a:pt x="12279" y="-414"/>
                      <a:pt x="7407" y="-414"/>
                      <a:pt x="3946" y="1241"/>
                    </a:cubicBezTo>
                    <a:cubicBezTo>
                      <a:pt x="36" y="3099"/>
                      <a:pt x="-925" y="6248"/>
                      <a:pt x="870" y="8791"/>
                    </a:cubicBezTo>
                    <a:lnTo>
                      <a:pt x="8497" y="20419"/>
                    </a:lnTo>
                    <a:cubicBezTo>
                      <a:pt x="9010" y="21186"/>
                      <a:pt x="10676" y="21186"/>
                      <a:pt x="11189" y="20419"/>
                    </a:cubicBezTo>
                    <a:lnTo>
                      <a:pt x="18816" y="8791"/>
                    </a:lnTo>
                    <a:close/>
                  </a:path>
                </a:pathLst>
              </a:custGeom>
              <a:solidFill>
                <a:srgbClr val="A2B969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88" name="Google Shape;688;p95"/>
              <p:cNvSpPr/>
              <p:nvPr/>
            </p:nvSpPr>
            <p:spPr>
              <a:xfrm>
                <a:off x="8168004" y="1818148"/>
                <a:ext cx="317836" cy="31783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689" name="Google Shape;689;p95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733100" y="1491759"/>
              <a:ext cx="213340" cy="2133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0" name="Google Shape;690;p95"/>
          <p:cNvGrpSpPr/>
          <p:nvPr/>
        </p:nvGrpSpPr>
        <p:grpSpPr>
          <a:xfrm>
            <a:off x="6351785" y="3034457"/>
            <a:ext cx="580565" cy="1023211"/>
            <a:chOff x="4646706" y="2177512"/>
            <a:chExt cx="435424" cy="767408"/>
          </a:xfrm>
        </p:grpSpPr>
        <p:grpSp>
          <p:nvGrpSpPr>
            <p:cNvPr id="691" name="Google Shape;691;p95"/>
            <p:cNvGrpSpPr/>
            <p:nvPr/>
          </p:nvGrpSpPr>
          <p:grpSpPr>
            <a:xfrm>
              <a:off x="4646706" y="2177512"/>
              <a:ext cx="435424" cy="767408"/>
              <a:chOff x="8305199" y="2541325"/>
              <a:chExt cx="580565" cy="1023210"/>
            </a:xfrm>
          </p:grpSpPr>
          <p:sp>
            <p:nvSpPr>
              <p:cNvPr id="692" name="Google Shape;692;p95"/>
              <p:cNvSpPr/>
              <p:nvPr/>
            </p:nvSpPr>
            <p:spPr>
              <a:xfrm>
                <a:off x="8536933" y="3447438"/>
                <a:ext cx="117097" cy="117097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3" name="Google Shape;693;p95"/>
              <p:cNvSpPr/>
              <p:nvPr/>
            </p:nvSpPr>
            <p:spPr>
              <a:xfrm>
                <a:off x="8305199" y="2541325"/>
                <a:ext cx="580565" cy="981391"/>
              </a:xfrm>
              <a:custGeom>
                <a:avLst/>
                <a:gdLst/>
                <a:ahLst/>
                <a:cxnLst/>
                <a:rect l="l" t="t" r="r" b="b"/>
                <a:pathLst>
                  <a:path w="19684" h="21003" extrusionOk="0">
                    <a:moveTo>
                      <a:pt x="18799" y="8779"/>
                    </a:moveTo>
                    <a:cubicBezTo>
                      <a:pt x="20642" y="6243"/>
                      <a:pt x="19602" y="3081"/>
                      <a:pt x="15726" y="1231"/>
                    </a:cubicBezTo>
                    <a:cubicBezTo>
                      <a:pt x="12276" y="-410"/>
                      <a:pt x="7408" y="-410"/>
                      <a:pt x="3958" y="1231"/>
                    </a:cubicBezTo>
                    <a:cubicBezTo>
                      <a:pt x="82" y="3081"/>
                      <a:pt x="-958" y="6243"/>
                      <a:pt x="885" y="8779"/>
                    </a:cubicBezTo>
                    <a:lnTo>
                      <a:pt x="8495" y="20444"/>
                    </a:lnTo>
                    <a:cubicBezTo>
                      <a:pt x="8968" y="21190"/>
                      <a:pt x="10669" y="21190"/>
                      <a:pt x="11189" y="20444"/>
                    </a:cubicBezTo>
                    <a:lnTo>
                      <a:pt x="18799" y="877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4" name="Google Shape;694;p95"/>
              <p:cNvSpPr/>
              <p:nvPr/>
            </p:nvSpPr>
            <p:spPr>
              <a:xfrm>
                <a:off x="8361286" y="2597086"/>
                <a:ext cx="468393" cy="46839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695" name="Google Shape;695;p95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762292" y="2295803"/>
              <a:ext cx="213340" cy="2133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6" name="Google Shape;696;p95"/>
          <p:cNvGrpSpPr/>
          <p:nvPr/>
        </p:nvGrpSpPr>
        <p:grpSpPr>
          <a:xfrm>
            <a:off x="4869586" y="3693077"/>
            <a:ext cx="580565" cy="1023211"/>
            <a:chOff x="3503101" y="2685447"/>
            <a:chExt cx="435424" cy="767408"/>
          </a:xfrm>
        </p:grpSpPr>
        <p:grpSp>
          <p:nvGrpSpPr>
            <p:cNvPr id="697" name="Google Shape;697;p95"/>
            <p:cNvGrpSpPr/>
            <p:nvPr/>
          </p:nvGrpSpPr>
          <p:grpSpPr>
            <a:xfrm>
              <a:off x="3503101" y="2685447"/>
              <a:ext cx="435424" cy="767408"/>
              <a:chOff x="8305199" y="2541325"/>
              <a:chExt cx="580565" cy="1023210"/>
            </a:xfrm>
          </p:grpSpPr>
          <p:sp>
            <p:nvSpPr>
              <p:cNvPr id="698" name="Google Shape;698;p95"/>
              <p:cNvSpPr/>
              <p:nvPr/>
            </p:nvSpPr>
            <p:spPr>
              <a:xfrm>
                <a:off x="8536933" y="3447438"/>
                <a:ext cx="117097" cy="117097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9" name="Google Shape;699;p95"/>
              <p:cNvSpPr/>
              <p:nvPr/>
            </p:nvSpPr>
            <p:spPr>
              <a:xfrm>
                <a:off x="8305199" y="2541325"/>
                <a:ext cx="580565" cy="981391"/>
              </a:xfrm>
              <a:custGeom>
                <a:avLst/>
                <a:gdLst/>
                <a:ahLst/>
                <a:cxnLst/>
                <a:rect l="l" t="t" r="r" b="b"/>
                <a:pathLst>
                  <a:path w="19684" h="21003" extrusionOk="0">
                    <a:moveTo>
                      <a:pt x="18799" y="8779"/>
                    </a:moveTo>
                    <a:cubicBezTo>
                      <a:pt x="20642" y="6243"/>
                      <a:pt x="19602" y="3081"/>
                      <a:pt x="15726" y="1231"/>
                    </a:cubicBezTo>
                    <a:cubicBezTo>
                      <a:pt x="12276" y="-410"/>
                      <a:pt x="7408" y="-410"/>
                      <a:pt x="3958" y="1231"/>
                    </a:cubicBezTo>
                    <a:cubicBezTo>
                      <a:pt x="82" y="3081"/>
                      <a:pt x="-958" y="6243"/>
                      <a:pt x="885" y="8779"/>
                    </a:cubicBezTo>
                    <a:lnTo>
                      <a:pt x="8495" y="20444"/>
                    </a:lnTo>
                    <a:cubicBezTo>
                      <a:pt x="8968" y="21190"/>
                      <a:pt x="10669" y="21190"/>
                      <a:pt x="11189" y="20444"/>
                    </a:cubicBezTo>
                    <a:lnTo>
                      <a:pt x="18799" y="8779"/>
                    </a:lnTo>
                    <a:close/>
                  </a:path>
                </a:pathLst>
              </a:custGeom>
              <a:solidFill>
                <a:srgbClr val="F7931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0" name="Google Shape;700;p95"/>
              <p:cNvSpPr/>
              <p:nvPr/>
            </p:nvSpPr>
            <p:spPr>
              <a:xfrm>
                <a:off x="8361285" y="2597086"/>
                <a:ext cx="468393" cy="46839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701" name="Google Shape;701;p95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3620327" y="2811899"/>
              <a:ext cx="213340" cy="2133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2" name="Google Shape;702;p95"/>
          <p:cNvGrpSpPr/>
          <p:nvPr/>
        </p:nvGrpSpPr>
        <p:grpSpPr>
          <a:xfrm>
            <a:off x="6497223" y="4802778"/>
            <a:ext cx="687460" cy="1221761"/>
            <a:chOff x="5088982" y="3697029"/>
            <a:chExt cx="515595" cy="916321"/>
          </a:xfrm>
        </p:grpSpPr>
        <p:grpSp>
          <p:nvGrpSpPr>
            <p:cNvPr id="703" name="Google Shape;703;p95"/>
            <p:cNvGrpSpPr/>
            <p:nvPr/>
          </p:nvGrpSpPr>
          <p:grpSpPr>
            <a:xfrm>
              <a:off x="5088982" y="3697029"/>
              <a:ext cx="515595" cy="916321"/>
              <a:chOff x="10128531" y="4182886"/>
              <a:chExt cx="687460" cy="1221761"/>
            </a:xfrm>
          </p:grpSpPr>
          <p:sp>
            <p:nvSpPr>
              <p:cNvPr id="704" name="Google Shape;704;p95"/>
              <p:cNvSpPr/>
              <p:nvPr/>
            </p:nvSpPr>
            <p:spPr>
              <a:xfrm>
                <a:off x="10403954" y="5268032"/>
                <a:ext cx="136615" cy="136615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5" name="Google Shape;705;p95"/>
              <p:cNvSpPr/>
              <p:nvPr/>
            </p:nvSpPr>
            <p:spPr>
              <a:xfrm>
                <a:off x="10128531" y="4182886"/>
                <a:ext cx="687460" cy="1162962"/>
              </a:xfrm>
              <a:custGeom>
                <a:avLst/>
                <a:gdLst/>
                <a:ahLst/>
                <a:cxnLst/>
                <a:rect l="l" t="t" r="r" b="b"/>
                <a:pathLst>
                  <a:path w="19689" h="21002" extrusionOk="0">
                    <a:moveTo>
                      <a:pt x="18808" y="8780"/>
                    </a:moveTo>
                    <a:cubicBezTo>
                      <a:pt x="20645" y="6237"/>
                      <a:pt x="19607" y="3065"/>
                      <a:pt x="15734" y="1227"/>
                    </a:cubicBezTo>
                    <a:cubicBezTo>
                      <a:pt x="12300" y="-409"/>
                      <a:pt x="7390" y="-409"/>
                      <a:pt x="3956" y="1227"/>
                    </a:cubicBezTo>
                    <a:cubicBezTo>
                      <a:pt x="83" y="3065"/>
                      <a:pt x="-955" y="6237"/>
                      <a:pt x="882" y="8780"/>
                    </a:cubicBezTo>
                    <a:lnTo>
                      <a:pt x="8508" y="20436"/>
                    </a:lnTo>
                    <a:cubicBezTo>
                      <a:pt x="8987" y="21191"/>
                      <a:pt x="10703" y="21191"/>
                      <a:pt x="11183" y="20436"/>
                    </a:cubicBezTo>
                    <a:lnTo>
                      <a:pt x="18808" y="8780"/>
                    </a:lnTo>
                    <a:close/>
                  </a:path>
                </a:pathLst>
              </a:custGeom>
              <a:solidFill>
                <a:srgbClr val="C13018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6" name="Google Shape;706;p95"/>
              <p:cNvSpPr/>
              <p:nvPr/>
            </p:nvSpPr>
            <p:spPr>
              <a:xfrm>
                <a:off x="10196244" y="4252588"/>
                <a:ext cx="552034" cy="5520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707" name="Google Shape;707;p95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5217277" y="3837900"/>
              <a:ext cx="262747" cy="2627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8" name="Google Shape;708;p95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790621" y="190804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9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81887" y="2377815"/>
            <a:ext cx="4279041" cy="73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6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Flow - Greetings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15" name="Google Shape;715;p96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grpSp>
        <p:nvGrpSpPr>
          <p:cNvPr id="716" name="Google Shape;716;p96"/>
          <p:cNvGrpSpPr/>
          <p:nvPr/>
        </p:nvGrpSpPr>
        <p:grpSpPr>
          <a:xfrm>
            <a:off x="826595" y="2967201"/>
            <a:ext cx="3209991" cy="2094252"/>
            <a:chOff x="630365" y="2443429"/>
            <a:chExt cx="2407493" cy="1570689"/>
          </a:xfrm>
        </p:grpSpPr>
        <p:sp>
          <p:nvSpPr>
            <p:cNvPr id="717" name="Google Shape;717;p96"/>
            <p:cNvSpPr/>
            <p:nvPr/>
          </p:nvSpPr>
          <p:spPr>
            <a:xfrm>
              <a:off x="630365" y="2606905"/>
              <a:ext cx="2407493" cy="1407213"/>
            </a:xfrm>
            <a:prstGeom prst="roundRect">
              <a:avLst>
                <a:gd name="adj" fmla="val 2958"/>
              </a:avLst>
            </a:pr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8" name="Google Shape;718;p96"/>
            <p:cNvSpPr/>
            <p:nvPr/>
          </p:nvSpPr>
          <p:spPr>
            <a:xfrm>
              <a:off x="694859" y="2812008"/>
              <a:ext cx="2001900" cy="9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Build Rapport</a:t>
              </a:r>
              <a:endParaRPr sz="1600" b="1" i="0" u="none" strike="noStrike" cap="none">
                <a:solidFill>
                  <a:srgbClr val="7030A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Warm welcome</a:t>
              </a: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Emotional connection</a:t>
              </a: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Speak with a smile</a:t>
              </a: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92100" marR="0" lvl="0" indent="-177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 panose="020B0604020202020204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719" name="Google Shape;719;p96"/>
            <p:cNvGrpSpPr/>
            <p:nvPr/>
          </p:nvGrpSpPr>
          <p:grpSpPr>
            <a:xfrm>
              <a:off x="694859" y="2443429"/>
              <a:ext cx="899016" cy="303493"/>
              <a:chOff x="1055417" y="3152914"/>
              <a:chExt cx="1739665" cy="683378"/>
            </a:xfrm>
          </p:grpSpPr>
          <p:sp>
            <p:nvSpPr>
              <p:cNvPr id="720" name="Google Shape;720;p96"/>
              <p:cNvSpPr/>
              <p:nvPr/>
            </p:nvSpPr>
            <p:spPr>
              <a:xfrm>
                <a:off x="1055417" y="3233177"/>
                <a:ext cx="1739665" cy="603115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1" name="Google Shape;721;p96"/>
              <p:cNvSpPr/>
              <p:nvPr/>
            </p:nvSpPr>
            <p:spPr>
              <a:xfrm>
                <a:off x="1162860" y="3152914"/>
                <a:ext cx="1524777" cy="470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rgbClr val="FFFFFF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Tips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722" name="Google Shape;722;p96"/>
          <p:cNvGrpSpPr/>
          <p:nvPr/>
        </p:nvGrpSpPr>
        <p:grpSpPr>
          <a:xfrm>
            <a:off x="825775" y="1770175"/>
            <a:ext cx="4674480" cy="955195"/>
            <a:chOff x="619331" y="1327631"/>
            <a:chExt cx="3505860" cy="716396"/>
          </a:xfrm>
        </p:grpSpPr>
        <p:grpSp>
          <p:nvGrpSpPr>
            <p:cNvPr id="723" name="Google Shape;723;p96"/>
            <p:cNvGrpSpPr/>
            <p:nvPr/>
          </p:nvGrpSpPr>
          <p:grpSpPr>
            <a:xfrm>
              <a:off x="619331" y="1327631"/>
              <a:ext cx="3505860" cy="716396"/>
              <a:chOff x="619331" y="1435756"/>
              <a:chExt cx="3002368" cy="525837"/>
            </a:xfrm>
          </p:grpSpPr>
          <p:sp>
            <p:nvSpPr>
              <p:cNvPr id="724" name="Google Shape;724;p96"/>
              <p:cNvSpPr/>
              <p:nvPr/>
            </p:nvSpPr>
            <p:spPr>
              <a:xfrm>
                <a:off x="619333" y="1435756"/>
                <a:ext cx="3002366" cy="525837"/>
              </a:xfrm>
              <a:prstGeom prst="roundRect">
                <a:avLst>
                  <a:gd name="adj" fmla="val 16667"/>
                </a:avLst>
              </a:prstGeom>
              <a:solidFill>
                <a:srgbClr val="FFE8CF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rgbClr val="FF941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5" name="Google Shape;725;p96"/>
              <p:cNvSpPr/>
              <p:nvPr/>
            </p:nvSpPr>
            <p:spPr>
              <a:xfrm>
                <a:off x="619331" y="1439037"/>
                <a:ext cx="313017" cy="522555"/>
              </a:xfrm>
              <a:prstGeom prst="homePlate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726" name="Google Shape;726;p96"/>
            <p:cNvSpPr txBox="1"/>
            <p:nvPr/>
          </p:nvSpPr>
          <p:spPr>
            <a:xfrm>
              <a:off x="987353" y="1370693"/>
              <a:ext cx="3137838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The better your connection with customer, the easier to understand their True need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27" name="Google Shape;727;p96"/>
          <p:cNvSpPr txBox="1"/>
          <p:nvPr/>
        </p:nvSpPr>
        <p:spPr>
          <a:xfrm>
            <a:off x="2580640" y="1178560"/>
            <a:ext cx="246308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28" name="Google Shape;728;p96"/>
          <p:cNvGrpSpPr/>
          <p:nvPr/>
        </p:nvGrpSpPr>
        <p:grpSpPr>
          <a:xfrm>
            <a:off x="9830319" y="1109177"/>
            <a:ext cx="1427680" cy="1790568"/>
            <a:chOff x="7372739" y="831883"/>
            <a:chExt cx="1070760" cy="1342926"/>
          </a:xfrm>
        </p:grpSpPr>
        <p:grpSp>
          <p:nvGrpSpPr>
            <p:cNvPr id="729" name="Google Shape;729;p96"/>
            <p:cNvGrpSpPr/>
            <p:nvPr/>
          </p:nvGrpSpPr>
          <p:grpSpPr>
            <a:xfrm>
              <a:off x="7372739" y="831883"/>
              <a:ext cx="1070760" cy="1342926"/>
              <a:chOff x="9353206" y="407080"/>
              <a:chExt cx="860110" cy="1173299"/>
            </a:xfrm>
          </p:grpSpPr>
          <p:sp>
            <p:nvSpPr>
              <p:cNvPr id="730" name="Google Shape;730;p96"/>
              <p:cNvSpPr/>
              <p:nvPr/>
            </p:nvSpPr>
            <p:spPr>
              <a:xfrm>
                <a:off x="9701014" y="1415884"/>
                <a:ext cx="164495" cy="164495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1" name="Google Shape;731;p96"/>
              <p:cNvSpPr/>
              <p:nvPr/>
            </p:nvSpPr>
            <p:spPr>
              <a:xfrm>
                <a:off x="9712166" y="839226"/>
                <a:ext cx="142190" cy="70537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10800" y="21600"/>
                    </a:lnTo>
                    <a:cubicBezTo>
                      <a:pt x="4870" y="21600"/>
                      <a:pt x="0" y="20618"/>
                      <a:pt x="0" y="19423"/>
                    </a:cubicBez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19423"/>
                    </a:lnTo>
                    <a:cubicBezTo>
                      <a:pt x="21600" y="20618"/>
                      <a:pt x="16729" y="21600"/>
                      <a:pt x="10800" y="2160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2" name="Google Shape;732;p96"/>
              <p:cNvSpPr/>
              <p:nvPr/>
            </p:nvSpPr>
            <p:spPr>
              <a:xfrm>
                <a:off x="9353206" y="407080"/>
                <a:ext cx="860110" cy="860110"/>
              </a:xfrm>
              <a:custGeom>
                <a:avLst/>
                <a:gdLst/>
                <a:ahLst/>
                <a:cxnLst/>
                <a:rect l="l" t="t" r="r" b="b"/>
                <a:pathLst>
                  <a:path w="21188" h="21188" extrusionOk="0">
                    <a:moveTo>
                      <a:pt x="9100" y="20570"/>
                    </a:moveTo>
                    <a:lnTo>
                      <a:pt x="618" y="12088"/>
                    </a:lnTo>
                    <a:cubicBezTo>
                      <a:pt x="-206" y="11264"/>
                      <a:pt x="-206" y="9924"/>
                      <a:pt x="618" y="9100"/>
                    </a:cubicBezTo>
                    <a:lnTo>
                      <a:pt x="9100" y="618"/>
                    </a:lnTo>
                    <a:cubicBezTo>
                      <a:pt x="9924" y="-206"/>
                      <a:pt x="11264" y="-206"/>
                      <a:pt x="12088" y="618"/>
                    </a:cubicBezTo>
                    <a:lnTo>
                      <a:pt x="20570" y="9100"/>
                    </a:lnTo>
                    <a:cubicBezTo>
                      <a:pt x="21394" y="9924"/>
                      <a:pt x="21394" y="11264"/>
                      <a:pt x="20570" y="12088"/>
                    </a:cubicBezTo>
                    <a:lnTo>
                      <a:pt x="12088" y="20570"/>
                    </a:lnTo>
                    <a:cubicBezTo>
                      <a:pt x="11264" y="21394"/>
                      <a:pt x="9924" y="21394"/>
                      <a:pt x="9100" y="20570"/>
                    </a:cubicBezTo>
                    <a:close/>
                  </a:path>
                </a:pathLst>
              </a:custGeom>
              <a:solidFill>
                <a:srgbClr val="FFCC4C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3" name="Google Shape;733;p96"/>
              <p:cNvSpPr/>
              <p:nvPr/>
            </p:nvSpPr>
            <p:spPr>
              <a:xfrm>
                <a:off x="9426391" y="480092"/>
                <a:ext cx="713741" cy="71408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43" extrusionOk="0">
                    <a:moveTo>
                      <a:pt x="10800" y="21443"/>
                    </a:moveTo>
                    <a:cubicBezTo>
                      <a:pt x="10378" y="21443"/>
                      <a:pt x="9998" y="21276"/>
                      <a:pt x="9661" y="20983"/>
                    </a:cubicBezTo>
                    <a:lnTo>
                      <a:pt x="464" y="11857"/>
                    </a:lnTo>
                    <a:cubicBezTo>
                      <a:pt x="169" y="11564"/>
                      <a:pt x="0" y="11145"/>
                      <a:pt x="0" y="10727"/>
                    </a:cubicBezTo>
                    <a:cubicBezTo>
                      <a:pt x="0" y="10308"/>
                      <a:pt x="169" y="9890"/>
                      <a:pt x="464" y="9597"/>
                    </a:cubicBezTo>
                    <a:lnTo>
                      <a:pt x="9661" y="471"/>
                    </a:lnTo>
                    <a:cubicBezTo>
                      <a:pt x="10294" y="-157"/>
                      <a:pt x="11306" y="-157"/>
                      <a:pt x="11939" y="471"/>
                    </a:cubicBezTo>
                    <a:lnTo>
                      <a:pt x="21136" y="9597"/>
                    </a:lnTo>
                    <a:cubicBezTo>
                      <a:pt x="21431" y="9890"/>
                      <a:pt x="21600" y="10308"/>
                      <a:pt x="21600" y="10727"/>
                    </a:cubicBezTo>
                    <a:cubicBezTo>
                      <a:pt x="21600" y="11145"/>
                      <a:pt x="21431" y="11564"/>
                      <a:pt x="21136" y="11857"/>
                    </a:cubicBezTo>
                    <a:lnTo>
                      <a:pt x="11939" y="20983"/>
                    </a:lnTo>
                    <a:cubicBezTo>
                      <a:pt x="11644" y="21276"/>
                      <a:pt x="11222" y="21443"/>
                      <a:pt x="10800" y="21443"/>
                    </a:cubicBezTo>
                    <a:close/>
                    <a:moveTo>
                      <a:pt x="10800" y="597"/>
                    </a:moveTo>
                    <a:cubicBezTo>
                      <a:pt x="10547" y="597"/>
                      <a:pt x="10294" y="680"/>
                      <a:pt x="10125" y="890"/>
                    </a:cubicBezTo>
                    <a:lnTo>
                      <a:pt x="928" y="10015"/>
                    </a:lnTo>
                    <a:cubicBezTo>
                      <a:pt x="548" y="10392"/>
                      <a:pt x="548" y="11020"/>
                      <a:pt x="928" y="11397"/>
                    </a:cubicBezTo>
                    <a:lnTo>
                      <a:pt x="10125" y="20522"/>
                    </a:lnTo>
                    <a:cubicBezTo>
                      <a:pt x="10505" y="20899"/>
                      <a:pt x="11137" y="20899"/>
                      <a:pt x="11517" y="20522"/>
                    </a:cubicBezTo>
                    <a:lnTo>
                      <a:pt x="20714" y="11397"/>
                    </a:lnTo>
                    <a:cubicBezTo>
                      <a:pt x="21094" y="11020"/>
                      <a:pt x="21094" y="10392"/>
                      <a:pt x="20714" y="10015"/>
                    </a:cubicBezTo>
                    <a:lnTo>
                      <a:pt x="11517" y="890"/>
                    </a:lnTo>
                    <a:cubicBezTo>
                      <a:pt x="11306" y="722"/>
                      <a:pt x="11053" y="597"/>
                      <a:pt x="10800" y="59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734" name="Google Shape;734;p96" descr="Icon&#10;&#10;Description automatically generated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7686035" y="1131361"/>
              <a:ext cx="436129" cy="4009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5" name="Google Shape;735;p9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90621" y="190804"/>
            <a:ext cx="791779" cy="79177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96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Level Up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9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81887" y="2377815"/>
            <a:ext cx="4279041" cy="73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7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Flow - Probing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43" name="Google Shape;743;p97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grpSp>
        <p:nvGrpSpPr>
          <p:cNvPr id="744" name="Google Shape;744;p97"/>
          <p:cNvGrpSpPr/>
          <p:nvPr/>
        </p:nvGrpSpPr>
        <p:grpSpPr>
          <a:xfrm>
            <a:off x="826595" y="2967201"/>
            <a:ext cx="4026432" cy="2094252"/>
            <a:chOff x="630365" y="2443429"/>
            <a:chExt cx="3019824" cy="1570689"/>
          </a:xfrm>
        </p:grpSpPr>
        <p:sp>
          <p:nvSpPr>
            <p:cNvPr id="745" name="Google Shape;745;p97"/>
            <p:cNvSpPr/>
            <p:nvPr/>
          </p:nvSpPr>
          <p:spPr>
            <a:xfrm>
              <a:off x="630365" y="2606905"/>
              <a:ext cx="3019824" cy="1407213"/>
            </a:xfrm>
            <a:prstGeom prst="roundRect">
              <a:avLst>
                <a:gd name="adj" fmla="val 2958"/>
              </a:avLst>
            </a:pr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6" name="Google Shape;746;p97"/>
            <p:cNvSpPr/>
            <p:nvPr/>
          </p:nvSpPr>
          <p:spPr>
            <a:xfrm>
              <a:off x="694859" y="2812008"/>
              <a:ext cx="2898336" cy="9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Discover Customer’s “</a:t>
              </a:r>
              <a:r>
                <a:rPr lang="en-US" sz="1600" b="1" i="0" u="none" strike="noStrike" cap="none">
                  <a:solidFill>
                    <a:schemeClr val="accent3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NWC</a:t>
              </a:r>
              <a:r>
                <a:rPr lang="en-US" sz="1600" b="1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and Profile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Char char="•"/>
              </a:pPr>
              <a:r>
                <a:rPr lang="en-US" sz="1500" b="1" i="0" u="none" strike="noStrike" cap="none">
                  <a:solidFill>
                    <a:schemeClr val="accent3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</a:t>
              </a: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eeds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Char char="•"/>
              </a:pPr>
              <a:r>
                <a:rPr lang="en-US" sz="1500" b="1" i="0" u="none" strike="noStrike" cap="none">
                  <a:solidFill>
                    <a:schemeClr val="accent3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</a:t>
              </a: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ants 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Char char="•"/>
              </a:pPr>
              <a:r>
                <a:rPr lang="en-US" sz="1500" b="1" i="0" u="none" strike="noStrike" cap="none">
                  <a:solidFill>
                    <a:schemeClr val="accent3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</a:t>
              </a: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oncerns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1" i="0" u="none" strike="noStrike" cap="none">
                <a:solidFill>
                  <a:srgbClr val="7030A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747" name="Google Shape;747;p97"/>
            <p:cNvGrpSpPr/>
            <p:nvPr/>
          </p:nvGrpSpPr>
          <p:grpSpPr>
            <a:xfrm>
              <a:off x="694859" y="2443429"/>
              <a:ext cx="899016" cy="303493"/>
              <a:chOff x="1055417" y="3152914"/>
              <a:chExt cx="1739665" cy="683378"/>
            </a:xfrm>
          </p:grpSpPr>
          <p:sp>
            <p:nvSpPr>
              <p:cNvPr id="748" name="Google Shape;748;p97"/>
              <p:cNvSpPr/>
              <p:nvPr/>
            </p:nvSpPr>
            <p:spPr>
              <a:xfrm>
                <a:off x="1055417" y="3233177"/>
                <a:ext cx="1739665" cy="603115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49" name="Google Shape;749;p97"/>
              <p:cNvSpPr/>
              <p:nvPr/>
            </p:nvSpPr>
            <p:spPr>
              <a:xfrm>
                <a:off x="1162860" y="3152914"/>
                <a:ext cx="1524777" cy="470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rgbClr val="FFFFFF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Tips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750" name="Google Shape;750;p97"/>
          <p:cNvGrpSpPr/>
          <p:nvPr/>
        </p:nvGrpSpPr>
        <p:grpSpPr>
          <a:xfrm>
            <a:off x="825775" y="1770175"/>
            <a:ext cx="5662640" cy="1247485"/>
            <a:chOff x="619331" y="1327631"/>
            <a:chExt cx="4246980" cy="935614"/>
          </a:xfrm>
        </p:grpSpPr>
        <p:grpSp>
          <p:nvGrpSpPr>
            <p:cNvPr id="751" name="Google Shape;751;p97"/>
            <p:cNvGrpSpPr/>
            <p:nvPr/>
          </p:nvGrpSpPr>
          <p:grpSpPr>
            <a:xfrm>
              <a:off x="619331" y="1327631"/>
              <a:ext cx="4246980" cy="716396"/>
              <a:chOff x="619331" y="1435756"/>
              <a:chExt cx="3637052" cy="525837"/>
            </a:xfrm>
          </p:grpSpPr>
          <p:sp>
            <p:nvSpPr>
              <p:cNvPr id="752" name="Google Shape;752;p97"/>
              <p:cNvSpPr/>
              <p:nvPr/>
            </p:nvSpPr>
            <p:spPr>
              <a:xfrm>
                <a:off x="619333" y="1435756"/>
                <a:ext cx="3637050" cy="525837"/>
              </a:xfrm>
              <a:prstGeom prst="roundRect">
                <a:avLst>
                  <a:gd name="adj" fmla="val 16667"/>
                </a:avLst>
              </a:prstGeom>
              <a:solidFill>
                <a:srgbClr val="B3D097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rgbClr val="FF941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53" name="Google Shape;753;p97"/>
              <p:cNvSpPr/>
              <p:nvPr/>
            </p:nvSpPr>
            <p:spPr>
              <a:xfrm>
                <a:off x="619331" y="1439037"/>
                <a:ext cx="313017" cy="522555"/>
              </a:xfrm>
              <a:prstGeom prst="homePlate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754" name="Google Shape;754;p97"/>
            <p:cNvSpPr txBox="1"/>
            <p:nvPr/>
          </p:nvSpPr>
          <p:spPr>
            <a:xfrm>
              <a:off x="987353" y="1370693"/>
              <a:ext cx="3878958" cy="8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Understanding merchant’s reasons better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Taking Ownership to assist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755" name="Google Shape;755;p97"/>
          <p:cNvSpPr txBox="1"/>
          <p:nvPr/>
        </p:nvSpPr>
        <p:spPr>
          <a:xfrm>
            <a:off x="2580640" y="1178560"/>
            <a:ext cx="246308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56" name="Google Shape;756;p97"/>
          <p:cNvGrpSpPr/>
          <p:nvPr/>
        </p:nvGrpSpPr>
        <p:grpSpPr>
          <a:xfrm>
            <a:off x="7558127" y="2228873"/>
            <a:ext cx="956513" cy="1497700"/>
            <a:chOff x="5668595" y="1671655"/>
            <a:chExt cx="717385" cy="1123275"/>
          </a:xfrm>
        </p:grpSpPr>
        <p:grpSp>
          <p:nvGrpSpPr>
            <p:cNvPr id="757" name="Google Shape;757;p97"/>
            <p:cNvGrpSpPr/>
            <p:nvPr/>
          </p:nvGrpSpPr>
          <p:grpSpPr>
            <a:xfrm>
              <a:off x="5668595" y="1671655"/>
              <a:ext cx="717385" cy="1123275"/>
              <a:chOff x="8112525" y="1759965"/>
              <a:chExt cx="428787" cy="763075"/>
            </a:xfrm>
          </p:grpSpPr>
          <p:sp>
            <p:nvSpPr>
              <p:cNvPr id="758" name="Google Shape;758;p97"/>
              <p:cNvSpPr/>
              <p:nvPr/>
            </p:nvSpPr>
            <p:spPr>
              <a:xfrm>
                <a:off x="8283708" y="2436611"/>
                <a:ext cx="86429" cy="86429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59" name="Google Shape;759;p97"/>
              <p:cNvSpPr/>
              <p:nvPr/>
            </p:nvSpPr>
            <p:spPr>
              <a:xfrm>
                <a:off x="8112525" y="1759965"/>
                <a:ext cx="428787" cy="724892"/>
              </a:xfrm>
              <a:custGeom>
                <a:avLst/>
                <a:gdLst/>
                <a:ahLst/>
                <a:cxnLst/>
                <a:rect l="l" t="t" r="r" b="b"/>
                <a:pathLst>
                  <a:path w="19715" h="20994" extrusionOk="0">
                    <a:moveTo>
                      <a:pt x="18816" y="8791"/>
                    </a:moveTo>
                    <a:cubicBezTo>
                      <a:pt x="20675" y="6248"/>
                      <a:pt x="19649" y="3099"/>
                      <a:pt x="15740" y="1241"/>
                    </a:cubicBezTo>
                    <a:cubicBezTo>
                      <a:pt x="12279" y="-414"/>
                      <a:pt x="7407" y="-414"/>
                      <a:pt x="3946" y="1241"/>
                    </a:cubicBezTo>
                    <a:cubicBezTo>
                      <a:pt x="36" y="3099"/>
                      <a:pt x="-925" y="6248"/>
                      <a:pt x="870" y="8791"/>
                    </a:cubicBezTo>
                    <a:lnTo>
                      <a:pt x="8497" y="20419"/>
                    </a:lnTo>
                    <a:cubicBezTo>
                      <a:pt x="9010" y="21186"/>
                      <a:pt x="10676" y="21186"/>
                      <a:pt x="11189" y="20419"/>
                    </a:cubicBezTo>
                    <a:lnTo>
                      <a:pt x="18816" y="8791"/>
                    </a:lnTo>
                    <a:close/>
                  </a:path>
                </a:pathLst>
              </a:custGeom>
              <a:solidFill>
                <a:srgbClr val="A2B969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60" name="Google Shape;760;p97"/>
              <p:cNvSpPr/>
              <p:nvPr/>
            </p:nvSpPr>
            <p:spPr>
              <a:xfrm>
                <a:off x="8168004" y="1818148"/>
                <a:ext cx="317836" cy="31783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761" name="Google Shape;761;p9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861750" y="1838918"/>
              <a:ext cx="354119" cy="3255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2" name="Google Shape;762;p9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90621" y="190804"/>
            <a:ext cx="791779" cy="79177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97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Level Up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9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81887" y="2377815"/>
            <a:ext cx="4279041" cy="73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8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Flow - Solutions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70" name="Google Shape;770;p98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grpSp>
        <p:nvGrpSpPr>
          <p:cNvPr id="771" name="Google Shape;771;p98"/>
          <p:cNvGrpSpPr/>
          <p:nvPr/>
        </p:nvGrpSpPr>
        <p:grpSpPr>
          <a:xfrm>
            <a:off x="826595" y="2967201"/>
            <a:ext cx="3209991" cy="2094252"/>
            <a:chOff x="630365" y="2443429"/>
            <a:chExt cx="2407493" cy="1570689"/>
          </a:xfrm>
        </p:grpSpPr>
        <p:sp>
          <p:nvSpPr>
            <p:cNvPr id="772" name="Google Shape;772;p98"/>
            <p:cNvSpPr/>
            <p:nvPr/>
          </p:nvSpPr>
          <p:spPr>
            <a:xfrm>
              <a:off x="630365" y="2606905"/>
              <a:ext cx="2407493" cy="1407213"/>
            </a:xfrm>
            <a:prstGeom prst="roundRect">
              <a:avLst>
                <a:gd name="adj" fmla="val 2958"/>
              </a:avLst>
            </a:pr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3" name="Google Shape;773;p98"/>
            <p:cNvSpPr/>
            <p:nvPr/>
          </p:nvSpPr>
          <p:spPr>
            <a:xfrm>
              <a:off x="694859" y="2812008"/>
              <a:ext cx="2001900" cy="9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Offer Suitable Solution</a:t>
              </a:r>
              <a:endParaRPr sz="1600" b="1" i="0" u="none" strike="noStrike" cap="none">
                <a:solidFill>
                  <a:srgbClr val="7030A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Value statement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Address true needs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Personalise solutions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41300" marR="0" lvl="0" indent="-127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92100" marR="0" lvl="0" indent="-177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 panose="020B0604020202020204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774" name="Google Shape;774;p98"/>
            <p:cNvGrpSpPr/>
            <p:nvPr/>
          </p:nvGrpSpPr>
          <p:grpSpPr>
            <a:xfrm>
              <a:off x="694859" y="2443429"/>
              <a:ext cx="899016" cy="303493"/>
              <a:chOff x="1055417" y="3152914"/>
              <a:chExt cx="1739665" cy="683378"/>
            </a:xfrm>
          </p:grpSpPr>
          <p:sp>
            <p:nvSpPr>
              <p:cNvPr id="775" name="Google Shape;775;p98"/>
              <p:cNvSpPr/>
              <p:nvPr/>
            </p:nvSpPr>
            <p:spPr>
              <a:xfrm>
                <a:off x="1055417" y="3233177"/>
                <a:ext cx="1739665" cy="603115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76" name="Google Shape;776;p98"/>
              <p:cNvSpPr/>
              <p:nvPr/>
            </p:nvSpPr>
            <p:spPr>
              <a:xfrm>
                <a:off x="1162860" y="3152914"/>
                <a:ext cx="1524777" cy="470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rgbClr val="FFFFFF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Tips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777" name="Google Shape;777;p98"/>
          <p:cNvGrpSpPr/>
          <p:nvPr/>
        </p:nvGrpSpPr>
        <p:grpSpPr>
          <a:xfrm>
            <a:off x="825775" y="1770175"/>
            <a:ext cx="6442912" cy="579532"/>
            <a:chOff x="619331" y="1327631"/>
            <a:chExt cx="4832184" cy="716396"/>
          </a:xfrm>
        </p:grpSpPr>
        <p:grpSp>
          <p:nvGrpSpPr>
            <p:cNvPr id="778" name="Google Shape;778;p98"/>
            <p:cNvGrpSpPr/>
            <p:nvPr/>
          </p:nvGrpSpPr>
          <p:grpSpPr>
            <a:xfrm>
              <a:off x="619331" y="1327631"/>
              <a:ext cx="3027879" cy="716396"/>
              <a:chOff x="619331" y="1435756"/>
              <a:chExt cx="2593031" cy="525837"/>
            </a:xfrm>
          </p:grpSpPr>
          <p:sp>
            <p:nvSpPr>
              <p:cNvPr id="779" name="Google Shape;779;p98"/>
              <p:cNvSpPr/>
              <p:nvPr/>
            </p:nvSpPr>
            <p:spPr>
              <a:xfrm>
                <a:off x="619332" y="1435756"/>
                <a:ext cx="2593030" cy="525837"/>
              </a:xfrm>
              <a:prstGeom prst="roundRect">
                <a:avLst>
                  <a:gd name="adj" fmla="val 16667"/>
                </a:avLst>
              </a:prstGeom>
              <a:solidFill>
                <a:srgbClr val="95E0F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rgbClr val="FF941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80" name="Google Shape;780;p98"/>
              <p:cNvSpPr/>
              <p:nvPr/>
            </p:nvSpPr>
            <p:spPr>
              <a:xfrm>
                <a:off x="619331" y="1439037"/>
                <a:ext cx="313017" cy="522555"/>
              </a:xfrm>
              <a:prstGeom prst="homePlate">
                <a:avLst>
                  <a:gd name="adj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781" name="Google Shape;781;p98"/>
            <p:cNvSpPr txBox="1"/>
            <p:nvPr/>
          </p:nvSpPr>
          <p:spPr>
            <a:xfrm>
              <a:off x="987352" y="1370692"/>
              <a:ext cx="4464163" cy="558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Acknowledge callers “</a:t>
              </a:r>
              <a:r>
                <a:rPr lang="en-US" sz="1600" b="1" i="0" u="none" strike="noStrike" cap="none">
                  <a:solidFill>
                    <a:schemeClr val="accent3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NWC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”.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82" name="Google Shape;782;p98"/>
          <p:cNvSpPr txBox="1"/>
          <p:nvPr/>
        </p:nvSpPr>
        <p:spPr>
          <a:xfrm>
            <a:off x="2580640" y="1178560"/>
            <a:ext cx="246308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83" name="Google Shape;783;p98"/>
          <p:cNvGrpSpPr/>
          <p:nvPr/>
        </p:nvGrpSpPr>
        <p:grpSpPr>
          <a:xfrm>
            <a:off x="10575059" y="4240536"/>
            <a:ext cx="963669" cy="1561519"/>
            <a:chOff x="4646706" y="2177512"/>
            <a:chExt cx="435424" cy="767408"/>
          </a:xfrm>
        </p:grpSpPr>
        <p:grpSp>
          <p:nvGrpSpPr>
            <p:cNvPr id="784" name="Google Shape;784;p98"/>
            <p:cNvGrpSpPr/>
            <p:nvPr/>
          </p:nvGrpSpPr>
          <p:grpSpPr>
            <a:xfrm>
              <a:off x="4646706" y="2177512"/>
              <a:ext cx="435424" cy="767408"/>
              <a:chOff x="8305199" y="2541325"/>
              <a:chExt cx="580565" cy="1023210"/>
            </a:xfrm>
          </p:grpSpPr>
          <p:sp>
            <p:nvSpPr>
              <p:cNvPr id="785" name="Google Shape;785;p98"/>
              <p:cNvSpPr/>
              <p:nvPr/>
            </p:nvSpPr>
            <p:spPr>
              <a:xfrm>
                <a:off x="8536933" y="3447438"/>
                <a:ext cx="117097" cy="117097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86" name="Google Shape;786;p98"/>
              <p:cNvSpPr/>
              <p:nvPr/>
            </p:nvSpPr>
            <p:spPr>
              <a:xfrm>
                <a:off x="8305199" y="2541325"/>
                <a:ext cx="580565" cy="981391"/>
              </a:xfrm>
              <a:custGeom>
                <a:avLst/>
                <a:gdLst/>
                <a:ahLst/>
                <a:cxnLst/>
                <a:rect l="l" t="t" r="r" b="b"/>
                <a:pathLst>
                  <a:path w="19684" h="21003" extrusionOk="0">
                    <a:moveTo>
                      <a:pt x="18799" y="8779"/>
                    </a:moveTo>
                    <a:cubicBezTo>
                      <a:pt x="20642" y="6243"/>
                      <a:pt x="19602" y="3081"/>
                      <a:pt x="15726" y="1231"/>
                    </a:cubicBezTo>
                    <a:cubicBezTo>
                      <a:pt x="12276" y="-410"/>
                      <a:pt x="7408" y="-410"/>
                      <a:pt x="3958" y="1231"/>
                    </a:cubicBezTo>
                    <a:cubicBezTo>
                      <a:pt x="82" y="3081"/>
                      <a:pt x="-958" y="6243"/>
                      <a:pt x="885" y="8779"/>
                    </a:cubicBezTo>
                    <a:lnTo>
                      <a:pt x="8495" y="20444"/>
                    </a:lnTo>
                    <a:cubicBezTo>
                      <a:pt x="8968" y="21190"/>
                      <a:pt x="10669" y="21190"/>
                      <a:pt x="11189" y="20444"/>
                    </a:cubicBezTo>
                    <a:lnTo>
                      <a:pt x="18799" y="877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87" name="Google Shape;787;p98"/>
              <p:cNvSpPr/>
              <p:nvPr/>
            </p:nvSpPr>
            <p:spPr>
              <a:xfrm>
                <a:off x="8361286" y="2597086"/>
                <a:ext cx="468393" cy="46839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788" name="Google Shape;788;p9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762292" y="2295803"/>
              <a:ext cx="213340" cy="2133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9" name="Google Shape;789;p9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90621" y="190804"/>
            <a:ext cx="791779" cy="79177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8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Level Up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99"/>
          <p:cNvPicPr preferRelativeResize="0"/>
          <p:nvPr/>
        </p:nvPicPr>
        <p:blipFill rotWithShape="1">
          <a:blip r:embed="rId1"/>
          <a:srcRect t="23841"/>
          <a:stretch>
            <a:fillRect/>
          </a:stretch>
        </p:blipFill>
        <p:spPr>
          <a:xfrm>
            <a:off x="7681887" y="1109177"/>
            <a:ext cx="4279041" cy="5586617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99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Flow - Objection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97" name="Google Shape;797;p99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grpSp>
        <p:nvGrpSpPr>
          <p:cNvPr id="798" name="Google Shape;798;p99"/>
          <p:cNvGrpSpPr/>
          <p:nvPr/>
        </p:nvGrpSpPr>
        <p:grpSpPr>
          <a:xfrm>
            <a:off x="825775" y="2868743"/>
            <a:ext cx="3209991" cy="2094252"/>
            <a:chOff x="630365" y="2443429"/>
            <a:chExt cx="2407493" cy="1570689"/>
          </a:xfrm>
        </p:grpSpPr>
        <p:sp>
          <p:nvSpPr>
            <p:cNvPr id="799" name="Google Shape;799;p99"/>
            <p:cNvSpPr/>
            <p:nvPr/>
          </p:nvSpPr>
          <p:spPr>
            <a:xfrm>
              <a:off x="630365" y="2606905"/>
              <a:ext cx="2407493" cy="1407213"/>
            </a:xfrm>
            <a:prstGeom prst="roundRect">
              <a:avLst>
                <a:gd name="adj" fmla="val 2958"/>
              </a:avLst>
            </a:pr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0" name="Google Shape;800;p99"/>
            <p:cNvSpPr/>
            <p:nvPr/>
          </p:nvSpPr>
          <p:spPr>
            <a:xfrm>
              <a:off x="694859" y="2812008"/>
              <a:ext cx="2001900" cy="9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Handle Objection</a:t>
              </a:r>
              <a:endParaRPr sz="1600" b="1" i="0" u="none" strike="noStrike" cap="none">
                <a:solidFill>
                  <a:srgbClr val="7030A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Objection Handling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Managing Escalations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Value Statements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41300" marR="0" lvl="0" indent="-127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41300" marR="0" lvl="0" indent="-127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41300" marR="0" lvl="0" indent="-127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92100" marR="0" lvl="0" indent="-177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 panose="020B0604020202020204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801" name="Google Shape;801;p99"/>
            <p:cNvGrpSpPr/>
            <p:nvPr/>
          </p:nvGrpSpPr>
          <p:grpSpPr>
            <a:xfrm>
              <a:off x="694859" y="2443429"/>
              <a:ext cx="899016" cy="303493"/>
              <a:chOff x="1055417" y="3152914"/>
              <a:chExt cx="1739665" cy="683378"/>
            </a:xfrm>
          </p:grpSpPr>
          <p:sp>
            <p:nvSpPr>
              <p:cNvPr id="802" name="Google Shape;802;p99"/>
              <p:cNvSpPr/>
              <p:nvPr/>
            </p:nvSpPr>
            <p:spPr>
              <a:xfrm>
                <a:off x="1055417" y="3233177"/>
                <a:ext cx="1739665" cy="603115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03" name="Google Shape;803;p99"/>
              <p:cNvSpPr/>
              <p:nvPr/>
            </p:nvSpPr>
            <p:spPr>
              <a:xfrm>
                <a:off x="1162860" y="3152914"/>
                <a:ext cx="1524777" cy="470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rgbClr val="FFFFFF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Tips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804" name="Google Shape;804;p99"/>
          <p:cNvGrpSpPr/>
          <p:nvPr/>
        </p:nvGrpSpPr>
        <p:grpSpPr>
          <a:xfrm>
            <a:off x="825775" y="1770175"/>
            <a:ext cx="6621689" cy="579532"/>
            <a:chOff x="619331" y="1327631"/>
            <a:chExt cx="4966267" cy="716396"/>
          </a:xfrm>
        </p:grpSpPr>
        <p:grpSp>
          <p:nvGrpSpPr>
            <p:cNvPr id="805" name="Google Shape;805;p99"/>
            <p:cNvGrpSpPr/>
            <p:nvPr/>
          </p:nvGrpSpPr>
          <p:grpSpPr>
            <a:xfrm>
              <a:off x="619331" y="1327631"/>
              <a:ext cx="4905168" cy="716396"/>
              <a:chOff x="619331" y="1435756"/>
              <a:chExt cx="4200715" cy="525837"/>
            </a:xfrm>
          </p:grpSpPr>
          <p:sp>
            <p:nvSpPr>
              <p:cNvPr id="806" name="Google Shape;806;p99"/>
              <p:cNvSpPr/>
              <p:nvPr/>
            </p:nvSpPr>
            <p:spPr>
              <a:xfrm>
                <a:off x="619332" y="1435756"/>
                <a:ext cx="4200714" cy="525837"/>
              </a:xfrm>
              <a:prstGeom prst="roundRect">
                <a:avLst>
                  <a:gd name="adj" fmla="val 16667"/>
                </a:avLst>
              </a:prstGeom>
              <a:solidFill>
                <a:srgbClr val="FFE8CF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rgbClr val="FF941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07" name="Google Shape;807;p99"/>
              <p:cNvSpPr/>
              <p:nvPr/>
            </p:nvSpPr>
            <p:spPr>
              <a:xfrm>
                <a:off x="619331" y="1439037"/>
                <a:ext cx="313017" cy="522555"/>
              </a:xfrm>
              <a:prstGeom prst="homePlate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808" name="Google Shape;808;p99"/>
            <p:cNvSpPr txBox="1"/>
            <p:nvPr/>
          </p:nvSpPr>
          <p:spPr>
            <a:xfrm>
              <a:off x="984840" y="1366092"/>
              <a:ext cx="4600758" cy="558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An objection is when a Customer says "</a:t>
              </a:r>
              <a:r>
                <a:rPr lang="en-US" sz="1600" b="1" i="0" u="none" strike="noStrike" cap="none">
                  <a:solidFill>
                    <a:srgbClr val="FF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" to an solution / offer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809" name="Google Shape;809;p99"/>
          <p:cNvSpPr txBox="1"/>
          <p:nvPr/>
        </p:nvSpPr>
        <p:spPr>
          <a:xfrm>
            <a:off x="2580640" y="1178560"/>
            <a:ext cx="246308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10" name="Google Shape;810;p99"/>
          <p:cNvGrpSpPr/>
          <p:nvPr/>
        </p:nvGrpSpPr>
        <p:grpSpPr>
          <a:xfrm>
            <a:off x="8114785" y="2177335"/>
            <a:ext cx="963669" cy="1561519"/>
            <a:chOff x="3503101" y="2685447"/>
            <a:chExt cx="435424" cy="767408"/>
          </a:xfrm>
        </p:grpSpPr>
        <p:grpSp>
          <p:nvGrpSpPr>
            <p:cNvPr id="811" name="Google Shape;811;p99"/>
            <p:cNvGrpSpPr/>
            <p:nvPr/>
          </p:nvGrpSpPr>
          <p:grpSpPr>
            <a:xfrm>
              <a:off x="3503101" y="2685447"/>
              <a:ext cx="435424" cy="767408"/>
              <a:chOff x="8305199" y="2541325"/>
              <a:chExt cx="580565" cy="1023210"/>
            </a:xfrm>
          </p:grpSpPr>
          <p:sp>
            <p:nvSpPr>
              <p:cNvPr id="812" name="Google Shape;812;p99"/>
              <p:cNvSpPr/>
              <p:nvPr/>
            </p:nvSpPr>
            <p:spPr>
              <a:xfrm>
                <a:off x="8536933" y="3447438"/>
                <a:ext cx="117097" cy="117097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13" name="Google Shape;813;p99"/>
              <p:cNvSpPr/>
              <p:nvPr/>
            </p:nvSpPr>
            <p:spPr>
              <a:xfrm>
                <a:off x="8305199" y="2541325"/>
                <a:ext cx="580565" cy="981391"/>
              </a:xfrm>
              <a:custGeom>
                <a:avLst/>
                <a:gdLst/>
                <a:ahLst/>
                <a:cxnLst/>
                <a:rect l="l" t="t" r="r" b="b"/>
                <a:pathLst>
                  <a:path w="19684" h="21003" extrusionOk="0">
                    <a:moveTo>
                      <a:pt x="18799" y="8779"/>
                    </a:moveTo>
                    <a:cubicBezTo>
                      <a:pt x="20642" y="6243"/>
                      <a:pt x="19602" y="3081"/>
                      <a:pt x="15726" y="1231"/>
                    </a:cubicBezTo>
                    <a:cubicBezTo>
                      <a:pt x="12276" y="-410"/>
                      <a:pt x="7408" y="-410"/>
                      <a:pt x="3958" y="1231"/>
                    </a:cubicBezTo>
                    <a:cubicBezTo>
                      <a:pt x="82" y="3081"/>
                      <a:pt x="-958" y="6243"/>
                      <a:pt x="885" y="8779"/>
                    </a:cubicBezTo>
                    <a:lnTo>
                      <a:pt x="8495" y="20444"/>
                    </a:lnTo>
                    <a:cubicBezTo>
                      <a:pt x="8968" y="21190"/>
                      <a:pt x="10669" y="21190"/>
                      <a:pt x="11189" y="20444"/>
                    </a:cubicBezTo>
                    <a:lnTo>
                      <a:pt x="18799" y="8779"/>
                    </a:lnTo>
                    <a:close/>
                  </a:path>
                </a:pathLst>
              </a:custGeom>
              <a:solidFill>
                <a:srgbClr val="F7931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14" name="Google Shape;814;p99"/>
              <p:cNvSpPr/>
              <p:nvPr/>
            </p:nvSpPr>
            <p:spPr>
              <a:xfrm>
                <a:off x="8361285" y="2597086"/>
                <a:ext cx="468393" cy="46839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815" name="Google Shape;815;p99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620327" y="2811899"/>
              <a:ext cx="213340" cy="2133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6" name="Google Shape;816;p9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90621" y="190804"/>
            <a:ext cx="791779" cy="791779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9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Level Up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00"/>
          <p:cNvPicPr preferRelativeResize="0"/>
          <p:nvPr/>
        </p:nvPicPr>
        <p:blipFill rotWithShape="1">
          <a:blip r:embed="rId1"/>
          <a:srcRect t="23841"/>
          <a:stretch>
            <a:fillRect/>
          </a:stretch>
        </p:blipFill>
        <p:spPr>
          <a:xfrm>
            <a:off x="7681887" y="1109177"/>
            <a:ext cx="4279041" cy="5586617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00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Flow - Closing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24" name="Google Shape;824;p100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grpSp>
        <p:nvGrpSpPr>
          <p:cNvPr id="825" name="Google Shape;825;p100"/>
          <p:cNvGrpSpPr/>
          <p:nvPr/>
        </p:nvGrpSpPr>
        <p:grpSpPr>
          <a:xfrm>
            <a:off x="826595" y="2967201"/>
            <a:ext cx="3209991" cy="2094252"/>
            <a:chOff x="630365" y="2443429"/>
            <a:chExt cx="2407493" cy="1570689"/>
          </a:xfrm>
        </p:grpSpPr>
        <p:sp>
          <p:nvSpPr>
            <p:cNvPr id="826" name="Google Shape;826;p100"/>
            <p:cNvSpPr/>
            <p:nvPr/>
          </p:nvSpPr>
          <p:spPr>
            <a:xfrm>
              <a:off x="630365" y="2606905"/>
              <a:ext cx="2407493" cy="1407213"/>
            </a:xfrm>
            <a:prstGeom prst="roundRect">
              <a:avLst>
                <a:gd name="adj" fmla="val 2958"/>
              </a:avLst>
            </a:pr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7" name="Google Shape;827;p100"/>
            <p:cNvSpPr/>
            <p:nvPr/>
          </p:nvSpPr>
          <p:spPr>
            <a:xfrm>
              <a:off x="694859" y="2812008"/>
              <a:ext cx="2001900" cy="9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Closing</a:t>
              </a:r>
              <a:endParaRPr sz="1600" b="1" i="0" u="none" strike="noStrike" cap="none">
                <a:solidFill>
                  <a:srgbClr val="7030A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Recap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Fond Farewell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413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Char char="▪"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Self-service Tool 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41300" marR="0" lvl="0" indent="-127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41300" marR="0" lvl="0" indent="-127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41300" marR="0" lvl="0" indent="-127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41300" marR="0" lvl="0" indent="-127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Noto Sans Symbols" panose="020B0502040504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92100" marR="0" lvl="0" indent="-177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 panose="020B0604020202020204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828" name="Google Shape;828;p100"/>
            <p:cNvGrpSpPr/>
            <p:nvPr/>
          </p:nvGrpSpPr>
          <p:grpSpPr>
            <a:xfrm>
              <a:off x="694859" y="2443429"/>
              <a:ext cx="899016" cy="303493"/>
              <a:chOff x="1055417" y="3152914"/>
              <a:chExt cx="1739665" cy="683378"/>
            </a:xfrm>
          </p:grpSpPr>
          <p:sp>
            <p:nvSpPr>
              <p:cNvPr id="829" name="Google Shape;829;p100"/>
              <p:cNvSpPr/>
              <p:nvPr/>
            </p:nvSpPr>
            <p:spPr>
              <a:xfrm>
                <a:off x="1055417" y="3233177"/>
                <a:ext cx="1739665" cy="603115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0" name="Google Shape;830;p100"/>
              <p:cNvSpPr/>
              <p:nvPr/>
            </p:nvSpPr>
            <p:spPr>
              <a:xfrm>
                <a:off x="1162860" y="3152914"/>
                <a:ext cx="1524777" cy="470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rgbClr val="FFFFFF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Tips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831" name="Google Shape;831;p100"/>
          <p:cNvGrpSpPr/>
          <p:nvPr/>
        </p:nvGrpSpPr>
        <p:grpSpPr>
          <a:xfrm>
            <a:off x="825775" y="1770175"/>
            <a:ext cx="5659289" cy="955195"/>
            <a:chOff x="619331" y="1327631"/>
            <a:chExt cx="4244467" cy="716396"/>
          </a:xfrm>
        </p:grpSpPr>
        <p:grpSp>
          <p:nvGrpSpPr>
            <p:cNvPr id="832" name="Google Shape;832;p100"/>
            <p:cNvGrpSpPr/>
            <p:nvPr/>
          </p:nvGrpSpPr>
          <p:grpSpPr>
            <a:xfrm>
              <a:off x="619331" y="1327631"/>
              <a:ext cx="3453905" cy="716396"/>
              <a:chOff x="619331" y="1435756"/>
              <a:chExt cx="2957874" cy="525837"/>
            </a:xfrm>
          </p:grpSpPr>
          <p:sp>
            <p:nvSpPr>
              <p:cNvPr id="833" name="Google Shape;833;p100"/>
              <p:cNvSpPr/>
              <p:nvPr/>
            </p:nvSpPr>
            <p:spPr>
              <a:xfrm>
                <a:off x="619333" y="1435756"/>
                <a:ext cx="2957872" cy="525837"/>
              </a:xfrm>
              <a:prstGeom prst="roundRect">
                <a:avLst>
                  <a:gd name="adj" fmla="val 16667"/>
                </a:avLst>
              </a:prstGeom>
              <a:solidFill>
                <a:srgbClr val="FFDEDD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rgbClr val="FF941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4" name="Google Shape;834;p100"/>
              <p:cNvSpPr/>
              <p:nvPr/>
            </p:nvSpPr>
            <p:spPr>
              <a:xfrm>
                <a:off x="619331" y="1439037"/>
                <a:ext cx="313017" cy="522555"/>
              </a:xfrm>
              <a:prstGeom prst="homePlat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835" name="Google Shape;835;p100"/>
            <p:cNvSpPr txBox="1"/>
            <p:nvPr/>
          </p:nvSpPr>
          <p:spPr>
            <a:xfrm>
              <a:off x="984840" y="1516552"/>
              <a:ext cx="387895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Ensure that Customer’s inquiries is solve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836" name="Google Shape;836;p100"/>
          <p:cNvSpPr txBox="1"/>
          <p:nvPr/>
        </p:nvSpPr>
        <p:spPr>
          <a:xfrm>
            <a:off x="2580640" y="1178560"/>
            <a:ext cx="246308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37" name="Google Shape;837;p100"/>
          <p:cNvGrpSpPr/>
          <p:nvPr/>
        </p:nvGrpSpPr>
        <p:grpSpPr>
          <a:xfrm>
            <a:off x="10708863" y="4058840"/>
            <a:ext cx="1141101" cy="1864527"/>
            <a:chOff x="8112352" y="5204375"/>
            <a:chExt cx="855826" cy="1398395"/>
          </a:xfrm>
        </p:grpSpPr>
        <p:grpSp>
          <p:nvGrpSpPr>
            <p:cNvPr id="838" name="Google Shape;838;p100"/>
            <p:cNvGrpSpPr/>
            <p:nvPr/>
          </p:nvGrpSpPr>
          <p:grpSpPr>
            <a:xfrm>
              <a:off x="8112352" y="5204375"/>
              <a:ext cx="855826" cy="1398395"/>
              <a:chOff x="10128531" y="4182886"/>
              <a:chExt cx="687460" cy="1221761"/>
            </a:xfrm>
          </p:grpSpPr>
          <p:sp>
            <p:nvSpPr>
              <p:cNvPr id="839" name="Google Shape;839;p100"/>
              <p:cNvSpPr/>
              <p:nvPr/>
            </p:nvSpPr>
            <p:spPr>
              <a:xfrm>
                <a:off x="10403954" y="5268032"/>
                <a:ext cx="136615" cy="136615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0" name="Google Shape;840;p100"/>
              <p:cNvSpPr/>
              <p:nvPr/>
            </p:nvSpPr>
            <p:spPr>
              <a:xfrm>
                <a:off x="10128531" y="4182886"/>
                <a:ext cx="687460" cy="1162962"/>
              </a:xfrm>
              <a:custGeom>
                <a:avLst/>
                <a:gdLst/>
                <a:ahLst/>
                <a:cxnLst/>
                <a:rect l="l" t="t" r="r" b="b"/>
                <a:pathLst>
                  <a:path w="19689" h="21002" extrusionOk="0">
                    <a:moveTo>
                      <a:pt x="18808" y="8780"/>
                    </a:moveTo>
                    <a:cubicBezTo>
                      <a:pt x="20645" y="6237"/>
                      <a:pt x="19607" y="3065"/>
                      <a:pt x="15734" y="1227"/>
                    </a:cubicBezTo>
                    <a:cubicBezTo>
                      <a:pt x="12300" y="-409"/>
                      <a:pt x="7390" y="-409"/>
                      <a:pt x="3956" y="1227"/>
                    </a:cubicBezTo>
                    <a:cubicBezTo>
                      <a:pt x="83" y="3065"/>
                      <a:pt x="-955" y="6237"/>
                      <a:pt x="882" y="8780"/>
                    </a:cubicBezTo>
                    <a:lnTo>
                      <a:pt x="8508" y="20436"/>
                    </a:lnTo>
                    <a:cubicBezTo>
                      <a:pt x="8987" y="21191"/>
                      <a:pt x="10703" y="21191"/>
                      <a:pt x="11183" y="20436"/>
                    </a:cubicBezTo>
                    <a:lnTo>
                      <a:pt x="18808" y="8780"/>
                    </a:lnTo>
                    <a:close/>
                  </a:path>
                </a:pathLst>
              </a:custGeom>
              <a:solidFill>
                <a:srgbClr val="C13018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1" name="Google Shape;841;p100"/>
              <p:cNvSpPr/>
              <p:nvPr/>
            </p:nvSpPr>
            <p:spPr>
              <a:xfrm>
                <a:off x="10196244" y="4252588"/>
                <a:ext cx="552034" cy="5520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842" name="Google Shape;842;p100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325306" y="5419358"/>
              <a:ext cx="436129" cy="4009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3" name="Google Shape;843;p10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00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Level Up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3" name="Google Shape;443;p83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44" name="Google Shape;444;p83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Table of Contents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45" name="Google Shape;445;p83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46" name="Google Shape;446;p83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Brand Servicing</a:t>
            </a:r>
            <a:endParaRPr sz="29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47" name="Google Shape;447;p83"/>
          <p:cNvSpPr txBox="1"/>
          <p:nvPr>
            <p:ph type="sldNum" idx="12"/>
          </p:nvPr>
        </p:nvSpPr>
        <p:spPr>
          <a:xfrm>
            <a:off x="11446286" y="633329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8" name="Google Shape;448;p83"/>
          <p:cNvSpPr/>
          <p:nvPr/>
        </p:nvSpPr>
        <p:spPr>
          <a:xfrm>
            <a:off x="114000" y="192925"/>
            <a:ext cx="1736400" cy="3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49" name="Google Shape;449;p83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5493" y="226970"/>
            <a:ext cx="1596274" cy="23808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83"/>
          <p:cNvSpPr/>
          <p:nvPr/>
        </p:nvSpPr>
        <p:spPr>
          <a:xfrm>
            <a:off x="2755233" y="1228503"/>
            <a:ext cx="6681549" cy="2043402"/>
          </a:xfrm>
          <a:custGeom>
            <a:avLst/>
            <a:gdLst/>
            <a:ahLst/>
            <a:cxnLst/>
            <a:rect l="l" t="t" r="r" b="b"/>
            <a:pathLst>
              <a:path w="21333" h="21535" extrusionOk="0">
                <a:moveTo>
                  <a:pt x="21193" y="19943"/>
                </a:moveTo>
                <a:lnTo>
                  <a:pt x="17510" y="12886"/>
                </a:lnTo>
                <a:cubicBezTo>
                  <a:pt x="17442" y="12757"/>
                  <a:pt x="17390" y="12542"/>
                  <a:pt x="17390" y="12327"/>
                </a:cubicBezTo>
                <a:lnTo>
                  <a:pt x="17390" y="4152"/>
                </a:lnTo>
                <a:cubicBezTo>
                  <a:pt x="17390" y="3764"/>
                  <a:pt x="17270" y="3420"/>
                  <a:pt x="17099" y="3420"/>
                </a:cubicBezTo>
                <a:lnTo>
                  <a:pt x="15112" y="3420"/>
                </a:lnTo>
                <a:cubicBezTo>
                  <a:pt x="14958" y="3420"/>
                  <a:pt x="14821" y="3721"/>
                  <a:pt x="14821" y="4152"/>
                </a:cubicBezTo>
                <a:lnTo>
                  <a:pt x="14821" y="6303"/>
                </a:lnTo>
                <a:cubicBezTo>
                  <a:pt x="14821" y="6906"/>
                  <a:pt x="14547" y="7250"/>
                  <a:pt x="14358" y="6862"/>
                </a:cubicBezTo>
                <a:lnTo>
                  <a:pt x="10881" y="193"/>
                </a:lnTo>
                <a:cubicBezTo>
                  <a:pt x="10761" y="-65"/>
                  <a:pt x="10573" y="-65"/>
                  <a:pt x="10453" y="193"/>
                </a:cubicBezTo>
                <a:lnTo>
                  <a:pt x="141" y="19943"/>
                </a:lnTo>
                <a:cubicBezTo>
                  <a:pt x="-133" y="20459"/>
                  <a:pt x="21" y="21535"/>
                  <a:pt x="364" y="21535"/>
                </a:cubicBezTo>
                <a:lnTo>
                  <a:pt x="10658" y="21535"/>
                </a:lnTo>
                <a:lnTo>
                  <a:pt x="20970" y="21535"/>
                </a:lnTo>
                <a:cubicBezTo>
                  <a:pt x="21313" y="21535"/>
                  <a:pt x="21467" y="20459"/>
                  <a:pt x="21193" y="19943"/>
                </a:cubicBezTo>
                <a:close/>
              </a:path>
            </a:pathLst>
          </a:custGeom>
          <a:solidFill>
            <a:srgbClr val="06395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51" name="Google Shape;451;p83"/>
          <p:cNvGrpSpPr/>
          <p:nvPr/>
        </p:nvGrpSpPr>
        <p:grpSpPr>
          <a:xfrm>
            <a:off x="3558139" y="3271507"/>
            <a:ext cx="5075473" cy="759181"/>
            <a:chOff x="2668671" y="2453692"/>
            <a:chExt cx="3806700" cy="569400"/>
          </a:xfrm>
        </p:grpSpPr>
        <p:sp>
          <p:nvSpPr>
            <p:cNvPr id="452" name="Google Shape;452;p83"/>
            <p:cNvSpPr/>
            <p:nvPr/>
          </p:nvSpPr>
          <p:spPr>
            <a:xfrm>
              <a:off x="2668671" y="2453692"/>
              <a:ext cx="3806700" cy="569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65725" tIns="50800" rIns="243825" bIns="508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26262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3" name="Google Shape;453;p83"/>
            <p:cNvSpPr/>
            <p:nvPr/>
          </p:nvSpPr>
          <p:spPr>
            <a:xfrm>
              <a:off x="2668671" y="2453692"/>
              <a:ext cx="748500" cy="56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4" name="Google Shape;454;p83"/>
            <p:cNvSpPr/>
            <p:nvPr/>
          </p:nvSpPr>
          <p:spPr>
            <a:xfrm>
              <a:off x="3811079" y="2569257"/>
              <a:ext cx="2159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200" b="1" i="0" u="sng" strike="noStrike" cap="none">
                  <a:solidFill>
                    <a:srgbClr val="FFFFFF"/>
                  </a:solidFill>
                  <a:latin typeface="Signika"/>
                  <a:ea typeface="Signika"/>
                  <a:cs typeface="Signika"/>
                  <a:sym typeface="Signika"/>
                  <a:hlinkClick r:id="rId4" action="ppaction://hlinksldjump"/>
                </a:rPr>
                <a:t>Customer Experience</a:t>
              </a:r>
              <a:endParaRPr sz="2200" i="0" u="none" strike="noStrike" cap="none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endParaRPr>
            </a:p>
          </p:txBody>
        </p:sp>
        <p:pic>
          <p:nvPicPr>
            <p:cNvPr id="455" name="Google Shape;455;p83" descr="Shape&#10;&#10;Description automatically generated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2822281" y="2518539"/>
              <a:ext cx="426340" cy="4263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6" name="Google Shape;456;p83"/>
          <p:cNvGrpSpPr/>
          <p:nvPr/>
        </p:nvGrpSpPr>
        <p:grpSpPr>
          <a:xfrm>
            <a:off x="3558139" y="4790231"/>
            <a:ext cx="5075473" cy="759181"/>
            <a:chOff x="2668671" y="3592763"/>
            <a:chExt cx="3806700" cy="569400"/>
          </a:xfrm>
        </p:grpSpPr>
        <p:sp>
          <p:nvSpPr>
            <p:cNvPr id="457" name="Google Shape;457;p83"/>
            <p:cNvSpPr/>
            <p:nvPr/>
          </p:nvSpPr>
          <p:spPr>
            <a:xfrm>
              <a:off x="2668671" y="3592763"/>
              <a:ext cx="3806700" cy="569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65725" tIns="50800" rIns="243825" bIns="508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26262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8" name="Google Shape;458;p83"/>
            <p:cNvSpPr/>
            <p:nvPr/>
          </p:nvSpPr>
          <p:spPr>
            <a:xfrm>
              <a:off x="2668671" y="3592763"/>
              <a:ext cx="748500" cy="56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9" name="Google Shape;459;p83"/>
            <p:cNvSpPr/>
            <p:nvPr/>
          </p:nvSpPr>
          <p:spPr>
            <a:xfrm>
              <a:off x="3880045" y="3711084"/>
              <a:ext cx="976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200" b="1" i="0" u="sng" strike="noStrike" cap="none">
                  <a:solidFill>
                    <a:srgbClr val="FFFFFF"/>
                  </a:solidFill>
                  <a:latin typeface="Signika"/>
                  <a:ea typeface="Signika"/>
                  <a:cs typeface="Signika"/>
                  <a:sym typeface="Signika"/>
                  <a:hlinkClick r:id="rId6" action="ppaction://hlinksldjump"/>
                </a:rPr>
                <a:t>Level Up</a:t>
              </a:r>
              <a:endParaRPr sz="2200" i="0" u="none" strike="noStrike" cap="none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endParaRPr>
            </a:p>
          </p:txBody>
        </p:sp>
        <p:pic>
          <p:nvPicPr>
            <p:cNvPr id="460" name="Google Shape;460;p83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2829699" y="3669057"/>
              <a:ext cx="426340" cy="4263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" name="Google Shape;461;p83"/>
          <p:cNvGrpSpPr/>
          <p:nvPr/>
        </p:nvGrpSpPr>
        <p:grpSpPr>
          <a:xfrm>
            <a:off x="3558139" y="5549302"/>
            <a:ext cx="5075441" cy="764486"/>
            <a:chOff x="2668671" y="4162082"/>
            <a:chExt cx="3806676" cy="573379"/>
          </a:xfrm>
        </p:grpSpPr>
        <p:sp>
          <p:nvSpPr>
            <p:cNvPr id="462" name="Google Shape;462;p83"/>
            <p:cNvSpPr/>
            <p:nvPr/>
          </p:nvSpPr>
          <p:spPr>
            <a:xfrm>
              <a:off x="2668671" y="4162082"/>
              <a:ext cx="3806676" cy="572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9405"/>
                  </a:lnTo>
                  <a:cubicBezTo>
                    <a:pt x="0" y="20560"/>
                    <a:pt x="182" y="21600"/>
                    <a:pt x="432" y="21600"/>
                  </a:cubicBezTo>
                  <a:lnTo>
                    <a:pt x="21168" y="21600"/>
                  </a:lnTo>
                  <a:cubicBezTo>
                    <a:pt x="21395" y="21600"/>
                    <a:pt x="21600" y="20676"/>
                    <a:pt x="21600" y="19405"/>
                  </a:cubicBez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43825" tIns="50800" rIns="365725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26262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3" name="Google Shape;463;p83"/>
            <p:cNvSpPr/>
            <p:nvPr/>
          </p:nvSpPr>
          <p:spPr>
            <a:xfrm>
              <a:off x="5726932" y="4162082"/>
              <a:ext cx="748071" cy="573379"/>
            </a:xfrm>
            <a:custGeom>
              <a:avLst/>
              <a:gdLst/>
              <a:ahLst/>
              <a:cxnLst/>
              <a:rect l="l" t="t" r="r" b="b"/>
              <a:pathLst>
                <a:path w="740664" h="744648" extrusionOk="0">
                  <a:moveTo>
                    <a:pt x="0" y="0"/>
                  </a:moveTo>
                  <a:lnTo>
                    <a:pt x="740664" y="0"/>
                  </a:lnTo>
                  <a:lnTo>
                    <a:pt x="740664" y="668977"/>
                  </a:lnTo>
                  <a:cubicBezTo>
                    <a:pt x="740664" y="712794"/>
                    <a:pt x="704909" y="744648"/>
                    <a:pt x="665318" y="744648"/>
                  </a:cubicBezTo>
                  <a:lnTo>
                    <a:pt x="0" y="7446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4" name="Google Shape;464;p83"/>
            <p:cNvSpPr/>
            <p:nvPr/>
          </p:nvSpPr>
          <p:spPr>
            <a:xfrm>
              <a:off x="3843894" y="4279034"/>
              <a:ext cx="1048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200" b="1" i="0" u="sng" strike="noStrike" cap="none">
                  <a:solidFill>
                    <a:srgbClr val="FFFFFF"/>
                  </a:solidFill>
                  <a:latin typeface="Signika"/>
                  <a:ea typeface="Signika"/>
                  <a:cs typeface="Signika"/>
                  <a:sym typeface="Signika"/>
                  <a:hlinkClick r:id=""/>
                </a:rPr>
                <a:t>Role Play</a:t>
              </a:r>
              <a:endParaRPr sz="2200" b="1" i="0" u="none" strike="noStrike" cap="none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endParaRPr>
            </a:p>
          </p:txBody>
        </p:sp>
        <p:pic>
          <p:nvPicPr>
            <p:cNvPr id="465" name="Google Shape;465;p83"/>
            <p:cNvPicPr preferRelativeResize="0"/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5887960" y="4235210"/>
              <a:ext cx="426340" cy="4263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" name="Google Shape;466;p83"/>
          <p:cNvGrpSpPr/>
          <p:nvPr/>
        </p:nvGrpSpPr>
        <p:grpSpPr>
          <a:xfrm>
            <a:off x="3558139" y="4030871"/>
            <a:ext cx="5075554" cy="767401"/>
            <a:chOff x="2668671" y="3023229"/>
            <a:chExt cx="3806761" cy="575565"/>
          </a:xfrm>
        </p:grpSpPr>
        <p:sp>
          <p:nvSpPr>
            <p:cNvPr id="467" name="Google Shape;467;p83"/>
            <p:cNvSpPr/>
            <p:nvPr/>
          </p:nvSpPr>
          <p:spPr>
            <a:xfrm>
              <a:off x="2668671" y="3029394"/>
              <a:ext cx="3806700" cy="5694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43825" tIns="50800" rIns="365725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83"/>
            <p:cNvSpPr/>
            <p:nvPr/>
          </p:nvSpPr>
          <p:spPr>
            <a:xfrm>
              <a:off x="5726932" y="3023229"/>
              <a:ext cx="748500" cy="56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83"/>
            <p:cNvSpPr/>
            <p:nvPr/>
          </p:nvSpPr>
          <p:spPr>
            <a:xfrm>
              <a:off x="3850258" y="3106409"/>
              <a:ext cx="874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200" b="1" i="0" u="sng" strike="noStrike" cap="none">
                  <a:solidFill>
                    <a:srgbClr val="FFFFFF"/>
                  </a:solidFill>
                  <a:latin typeface="Signika"/>
                  <a:ea typeface="Signika"/>
                  <a:cs typeface="Signika"/>
                  <a:sym typeface="Signika"/>
                  <a:hlinkClick r:id="rId9" action="ppaction://hlinksldjump"/>
                </a:rPr>
                <a:t>Pillars</a:t>
              </a:r>
              <a:endParaRPr sz="2200" b="1" i="0" u="none" strike="noStrike" cap="none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endParaRPr>
            </a:p>
          </p:txBody>
        </p:sp>
        <p:pic>
          <p:nvPicPr>
            <p:cNvPr id="470" name="Google Shape;470;p83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5887960" y="3106415"/>
              <a:ext cx="426340" cy="426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01"/>
          <p:cNvPicPr preferRelativeResize="0"/>
          <p:nvPr/>
        </p:nvPicPr>
        <p:blipFill rotWithShape="1">
          <a:blip r:embed="rId1"/>
          <a:srcRect t="2524"/>
          <a:stretch>
            <a:fillRect/>
          </a:stretch>
        </p:blipFill>
        <p:spPr>
          <a:xfrm>
            <a:off x="1371600" y="0"/>
            <a:ext cx="9448800" cy="58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1" descr="A picture containing text, clock, clipar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1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01"/>
          <p:cNvSpPr txBox="1"/>
          <p:nvPr>
            <p:ph type="title"/>
          </p:nvPr>
        </p:nvSpPr>
        <p:spPr>
          <a:xfrm>
            <a:off x="631957" y="5496951"/>
            <a:ext cx="10515600" cy="59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Greetings</a:t>
            </a:r>
            <a:endParaRPr lang="en-US"/>
          </a:p>
        </p:txBody>
      </p:sp>
      <p:sp>
        <p:nvSpPr>
          <p:cNvPr id="853" name="Google Shape;853;p101"/>
          <p:cNvSpPr/>
          <p:nvPr/>
        </p:nvSpPr>
        <p:spPr>
          <a:xfrm>
            <a:off x="114000" y="192925"/>
            <a:ext cx="2034900" cy="3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54" name="Google Shape;854;p101" descr="A picture containing text, clock, clipar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5493" y="226970"/>
            <a:ext cx="1596274" cy="23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2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60" name="Google Shape;860;p102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b="1">
                <a:solidFill>
                  <a:srgbClr val="000000"/>
                </a:solidFill>
              </a:rPr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861" name="Google Shape;861;p102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Greeting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2" name="Google Shape;862;p102"/>
          <p:cNvSpPr txBox="1"/>
          <p:nvPr/>
        </p:nvSpPr>
        <p:spPr>
          <a:xfrm>
            <a:off x="4429676" y="2021759"/>
            <a:ext cx="3022108" cy="35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Titillium Web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Greeting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63" name="Google Shape;863;p102"/>
          <p:cNvGrpSpPr/>
          <p:nvPr/>
        </p:nvGrpSpPr>
        <p:grpSpPr>
          <a:xfrm>
            <a:off x="4588220" y="2522687"/>
            <a:ext cx="1936413" cy="410369"/>
            <a:chOff x="6401295" y="2280635"/>
            <a:chExt cx="1452310" cy="307777"/>
          </a:xfrm>
        </p:grpSpPr>
        <p:sp>
          <p:nvSpPr>
            <p:cNvPr id="864" name="Google Shape;864;p102"/>
            <p:cNvSpPr/>
            <p:nvPr/>
          </p:nvSpPr>
          <p:spPr>
            <a:xfrm rot="10800000" flipH="1">
              <a:off x="6401295" y="2428382"/>
              <a:ext cx="109537" cy="10948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" y="0"/>
                  </a:moveTo>
                  <a:lnTo>
                    <a:pt x="1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65" name="Google Shape;865;p102"/>
            <p:cNvSpPr txBox="1"/>
            <p:nvPr/>
          </p:nvSpPr>
          <p:spPr>
            <a:xfrm>
              <a:off x="6638949" y="2280635"/>
              <a:ext cx="12146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Warm</a:t>
              </a:r>
              <a:endParaRPr sz="1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866" name="Google Shape;866;p102"/>
          <p:cNvGrpSpPr/>
          <p:nvPr/>
        </p:nvGrpSpPr>
        <p:grpSpPr>
          <a:xfrm>
            <a:off x="4588219" y="3076575"/>
            <a:ext cx="1936415" cy="410369"/>
            <a:chOff x="6401294" y="2696051"/>
            <a:chExt cx="1452311" cy="307777"/>
          </a:xfrm>
        </p:grpSpPr>
        <p:sp>
          <p:nvSpPr>
            <p:cNvPr id="867" name="Google Shape;867;p102"/>
            <p:cNvSpPr/>
            <p:nvPr/>
          </p:nvSpPr>
          <p:spPr>
            <a:xfrm rot="10800000" flipH="1">
              <a:off x="6401294" y="2846705"/>
              <a:ext cx="109537" cy="10948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" y="0"/>
                  </a:moveTo>
                  <a:lnTo>
                    <a:pt x="1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B0D2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68" name="Google Shape;868;p102"/>
            <p:cNvSpPr txBox="1"/>
            <p:nvPr/>
          </p:nvSpPr>
          <p:spPr>
            <a:xfrm>
              <a:off x="6638948" y="2696051"/>
              <a:ext cx="1214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Smile</a:t>
              </a:r>
              <a:endParaRPr sz="1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869" name="Google Shape;869;p102"/>
          <p:cNvGrpSpPr/>
          <p:nvPr/>
        </p:nvGrpSpPr>
        <p:grpSpPr>
          <a:xfrm>
            <a:off x="4588219" y="3630463"/>
            <a:ext cx="1936415" cy="410369"/>
            <a:chOff x="6401294" y="3111467"/>
            <a:chExt cx="1452311" cy="307777"/>
          </a:xfrm>
        </p:grpSpPr>
        <p:sp>
          <p:nvSpPr>
            <p:cNvPr id="870" name="Google Shape;870;p102"/>
            <p:cNvSpPr/>
            <p:nvPr/>
          </p:nvSpPr>
          <p:spPr>
            <a:xfrm rot="10800000" flipH="1">
              <a:off x="6401294" y="3250971"/>
              <a:ext cx="109537" cy="10948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" y="0"/>
                  </a:moveTo>
                  <a:lnTo>
                    <a:pt x="1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FFB9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71" name="Google Shape;871;p102"/>
            <p:cNvSpPr txBox="1"/>
            <p:nvPr/>
          </p:nvSpPr>
          <p:spPr>
            <a:xfrm>
              <a:off x="6638948" y="3111467"/>
              <a:ext cx="1214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Connection</a:t>
              </a:r>
              <a:endParaRPr sz="1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872" name="Google Shape;872;p102"/>
          <p:cNvGrpSpPr/>
          <p:nvPr/>
        </p:nvGrpSpPr>
        <p:grpSpPr>
          <a:xfrm>
            <a:off x="4588219" y="4184351"/>
            <a:ext cx="1936415" cy="410369"/>
            <a:chOff x="6401294" y="3526883"/>
            <a:chExt cx="1452311" cy="307777"/>
          </a:xfrm>
        </p:grpSpPr>
        <p:sp>
          <p:nvSpPr>
            <p:cNvPr id="873" name="Google Shape;873;p102"/>
            <p:cNvSpPr/>
            <p:nvPr/>
          </p:nvSpPr>
          <p:spPr>
            <a:xfrm rot="10800000" flipH="1">
              <a:off x="6401294" y="3672196"/>
              <a:ext cx="109537" cy="10948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" y="0"/>
                  </a:moveTo>
                  <a:lnTo>
                    <a:pt x="1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F1C2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74" name="Google Shape;874;p102"/>
            <p:cNvSpPr txBox="1"/>
            <p:nvPr/>
          </p:nvSpPr>
          <p:spPr>
            <a:xfrm>
              <a:off x="6638947" y="3526883"/>
              <a:ext cx="12146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Value</a:t>
              </a:r>
              <a:endParaRPr sz="1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875" name="Google Shape;875;p102"/>
          <p:cNvGrpSpPr/>
          <p:nvPr/>
        </p:nvGrpSpPr>
        <p:grpSpPr>
          <a:xfrm>
            <a:off x="4588217" y="4738237"/>
            <a:ext cx="1938941" cy="410369"/>
            <a:chOff x="6401293" y="3942298"/>
            <a:chExt cx="1454206" cy="307777"/>
          </a:xfrm>
        </p:grpSpPr>
        <p:sp>
          <p:nvSpPr>
            <p:cNvPr id="876" name="Google Shape;876;p102"/>
            <p:cNvSpPr/>
            <p:nvPr/>
          </p:nvSpPr>
          <p:spPr>
            <a:xfrm rot="10800000" flipH="1">
              <a:off x="6401293" y="4085582"/>
              <a:ext cx="109537" cy="10948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" y="0"/>
                  </a:moveTo>
                  <a:lnTo>
                    <a:pt x="1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D120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77" name="Google Shape;877;p102"/>
            <p:cNvSpPr txBox="1"/>
            <p:nvPr/>
          </p:nvSpPr>
          <p:spPr>
            <a:xfrm>
              <a:off x="6640841" y="3942298"/>
              <a:ext cx="12146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Clarity</a:t>
              </a:r>
              <a:endParaRPr sz="1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878" name="Google Shape;878;p102"/>
          <p:cNvGrpSpPr/>
          <p:nvPr/>
        </p:nvGrpSpPr>
        <p:grpSpPr>
          <a:xfrm>
            <a:off x="6524633" y="2567079"/>
            <a:ext cx="6329603" cy="328295"/>
            <a:chOff x="2678389" y="2328308"/>
            <a:chExt cx="4747202" cy="246221"/>
          </a:xfrm>
        </p:grpSpPr>
        <p:sp>
          <p:nvSpPr>
            <p:cNvPr id="879" name="Google Shape;879;p102"/>
            <p:cNvSpPr txBox="1"/>
            <p:nvPr/>
          </p:nvSpPr>
          <p:spPr>
            <a:xfrm>
              <a:off x="3528149" y="2328308"/>
              <a:ext cx="3897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Friendly and enthusiastic</a:t>
              </a:r>
              <a:endParaRPr sz="13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880" name="Google Shape;880;p102"/>
            <p:cNvCxnSpPr>
              <a:stCxn id="865" idx="3"/>
              <a:endCxn id="879" idx="1"/>
            </p:cNvCxnSpPr>
            <p:nvPr/>
          </p:nvCxnSpPr>
          <p:spPr>
            <a:xfrm>
              <a:off x="2678389" y="2448902"/>
              <a:ext cx="849900" cy="2400"/>
            </a:xfrm>
            <a:prstGeom prst="straightConnector1">
              <a:avLst/>
            </a:prstGeom>
            <a:noFill/>
            <a:ln w="28575" cap="flat" cmpd="sng">
              <a:solidFill>
                <a:srgbClr val="81F5FF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81" name="Google Shape;881;p102"/>
          <p:cNvGrpSpPr/>
          <p:nvPr/>
        </p:nvGrpSpPr>
        <p:grpSpPr>
          <a:xfrm>
            <a:off x="6524634" y="3116643"/>
            <a:ext cx="5824204" cy="328295"/>
            <a:chOff x="3366147" y="2726102"/>
            <a:chExt cx="4368153" cy="246221"/>
          </a:xfrm>
        </p:grpSpPr>
        <p:sp>
          <p:nvSpPr>
            <p:cNvPr id="882" name="Google Shape;882;p102"/>
            <p:cNvSpPr txBox="1"/>
            <p:nvPr/>
          </p:nvSpPr>
          <p:spPr>
            <a:xfrm>
              <a:off x="4215906" y="2726102"/>
              <a:ext cx="351839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Speak with emotion</a:t>
              </a:r>
              <a:endParaRPr sz="13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883" name="Google Shape;883;p102"/>
            <p:cNvCxnSpPr>
              <a:stCxn id="868" idx="3"/>
              <a:endCxn id="882" idx="1"/>
            </p:cNvCxnSpPr>
            <p:nvPr/>
          </p:nvCxnSpPr>
          <p:spPr>
            <a:xfrm rot="10800000" flipH="1">
              <a:off x="3366147" y="2849339"/>
              <a:ext cx="849900" cy="600"/>
            </a:xfrm>
            <a:prstGeom prst="straightConnector1">
              <a:avLst/>
            </a:prstGeom>
            <a:noFill/>
            <a:ln w="28575" cap="flat" cmpd="sng">
              <a:solidFill>
                <a:srgbClr val="B1D3EF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84" name="Google Shape;884;p102"/>
          <p:cNvGrpSpPr/>
          <p:nvPr/>
        </p:nvGrpSpPr>
        <p:grpSpPr>
          <a:xfrm>
            <a:off x="6524634" y="3676589"/>
            <a:ext cx="6329602" cy="328295"/>
            <a:chOff x="3366147" y="3146062"/>
            <a:chExt cx="4747201" cy="246221"/>
          </a:xfrm>
        </p:grpSpPr>
        <p:sp>
          <p:nvSpPr>
            <p:cNvPr id="885" name="Google Shape;885;p102"/>
            <p:cNvSpPr txBox="1"/>
            <p:nvPr/>
          </p:nvSpPr>
          <p:spPr>
            <a:xfrm>
              <a:off x="4215906" y="3146062"/>
              <a:ext cx="3897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Build rapport between player and merchant/customer</a:t>
              </a:r>
              <a:endParaRPr sz="13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886" name="Google Shape;886;p102"/>
            <p:cNvCxnSpPr>
              <a:stCxn id="871" idx="3"/>
              <a:endCxn id="885" idx="1"/>
            </p:cNvCxnSpPr>
            <p:nvPr/>
          </p:nvCxnSpPr>
          <p:spPr>
            <a:xfrm>
              <a:off x="3366147" y="3265356"/>
              <a:ext cx="849900" cy="3900"/>
            </a:xfrm>
            <a:prstGeom prst="straightConnector1">
              <a:avLst/>
            </a:prstGeom>
            <a:noFill/>
            <a:ln w="28575" cap="flat" cmpd="sng">
              <a:solidFill>
                <a:srgbClr val="FFB9F5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87" name="Google Shape;887;p102"/>
          <p:cNvGrpSpPr/>
          <p:nvPr/>
        </p:nvGrpSpPr>
        <p:grpSpPr>
          <a:xfrm>
            <a:off x="6524634" y="4230473"/>
            <a:ext cx="6334650" cy="328295"/>
            <a:chOff x="3366147" y="3561475"/>
            <a:chExt cx="4750987" cy="246221"/>
          </a:xfrm>
        </p:grpSpPr>
        <p:sp>
          <p:nvSpPr>
            <p:cNvPr id="888" name="Google Shape;888;p102"/>
            <p:cNvSpPr txBox="1"/>
            <p:nvPr/>
          </p:nvSpPr>
          <p:spPr>
            <a:xfrm>
              <a:off x="4219692" y="3561475"/>
              <a:ext cx="3897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Objective driven</a:t>
              </a:r>
              <a:endParaRPr sz="13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889" name="Google Shape;889;p102"/>
            <p:cNvCxnSpPr>
              <a:stCxn id="874" idx="3"/>
              <a:endCxn id="888" idx="1"/>
            </p:cNvCxnSpPr>
            <p:nvPr/>
          </p:nvCxnSpPr>
          <p:spPr>
            <a:xfrm>
              <a:off x="3366147" y="3680772"/>
              <a:ext cx="853500" cy="3900"/>
            </a:xfrm>
            <a:prstGeom prst="straightConnector1">
              <a:avLst/>
            </a:prstGeom>
            <a:noFill/>
            <a:ln w="28575" cap="flat" cmpd="sng">
              <a:solidFill>
                <a:srgbClr val="F1C3DA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90" name="Google Shape;890;p102"/>
          <p:cNvGrpSpPr/>
          <p:nvPr/>
        </p:nvGrpSpPr>
        <p:grpSpPr>
          <a:xfrm>
            <a:off x="6527158" y="4779273"/>
            <a:ext cx="6332126" cy="328295"/>
            <a:chOff x="3368039" y="3973075"/>
            <a:chExt cx="4749095" cy="246221"/>
          </a:xfrm>
        </p:grpSpPr>
        <p:sp>
          <p:nvSpPr>
            <p:cNvPr id="891" name="Google Shape;891;p102"/>
            <p:cNvSpPr txBox="1"/>
            <p:nvPr/>
          </p:nvSpPr>
          <p:spPr>
            <a:xfrm>
              <a:off x="4219692" y="3973075"/>
              <a:ext cx="3897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Make your point clearly</a:t>
              </a:r>
              <a:endParaRPr sz="13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892" name="Google Shape;892;p102"/>
            <p:cNvCxnSpPr>
              <a:stCxn id="877" idx="3"/>
              <a:endCxn id="891" idx="1"/>
            </p:cNvCxnSpPr>
            <p:nvPr/>
          </p:nvCxnSpPr>
          <p:spPr>
            <a:xfrm>
              <a:off x="3368039" y="4096186"/>
              <a:ext cx="851700" cy="0"/>
            </a:xfrm>
            <a:prstGeom prst="straightConnector1">
              <a:avLst/>
            </a:prstGeom>
            <a:noFill/>
            <a:ln w="28575" cap="flat" cmpd="sng">
              <a:solidFill>
                <a:srgbClr val="D1208D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93" name="Google Shape;893;p102"/>
          <p:cNvGrpSpPr/>
          <p:nvPr/>
        </p:nvGrpSpPr>
        <p:grpSpPr>
          <a:xfrm>
            <a:off x="133300" y="1972983"/>
            <a:ext cx="3995552" cy="3537211"/>
            <a:chOff x="-89210" y="1479737"/>
            <a:chExt cx="2996664" cy="2652908"/>
          </a:xfrm>
        </p:grpSpPr>
        <p:sp>
          <p:nvSpPr>
            <p:cNvPr id="894" name="Google Shape;894;p102"/>
            <p:cNvSpPr/>
            <p:nvPr/>
          </p:nvSpPr>
          <p:spPr>
            <a:xfrm rot="10800000">
              <a:off x="99433" y="1479737"/>
              <a:ext cx="2548044" cy="2548044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100000">
                  <a:srgbClr val="5ED2F1"/>
                </a:gs>
              </a:gsLst>
              <a:path path="circle">
                <a:fillToRect l="50000" t="50000" r="50000" b="50000"/>
              </a:path>
              <a:tileRect/>
            </a:gradFill>
            <a:ln w="76200" cap="flat" cmpd="sng">
              <a:solidFill>
                <a:srgbClr val="81F5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95" name="Google Shape;895;p102"/>
            <p:cNvSpPr/>
            <p:nvPr/>
          </p:nvSpPr>
          <p:spPr>
            <a:xfrm rot="10800000">
              <a:off x="391113" y="1771284"/>
              <a:ext cx="1964690" cy="1964690"/>
            </a:xfrm>
            <a:prstGeom prst="ellipse">
              <a:avLst/>
            </a:prstGeom>
            <a:noFill/>
            <a:ln w="28575" cap="flat" cmpd="sng">
              <a:solidFill>
                <a:srgbClr val="D120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896" name="Google Shape;896;p102"/>
            <p:cNvGrpSpPr/>
            <p:nvPr/>
          </p:nvGrpSpPr>
          <p:grpSpPr>
            <a:xfrm rot="10800000" flipH="1">
              <a:off x="2401958" y="1592774"/>
              <a:ext cx="505496" cy="178510"/>
              <a:chOff x="4856845" y="3700725"/>
              <a:chExt cx="326275" cy="115225"/>
            </a:xfrm>
          </p:grpSpPr>
          <p:sp>
            <p:nvSpPr>
              <p:cNvPr id="897" name="Google Shape;897;p102"/>
              <p:cNvSpPr/>
              <p:nvPr/>
            </p:nvSpPr>
            <p:spPr>
              <a:xfrm>
                <a:off x="4856845" y="3700725"/>
                <a:ext cx="66425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4609" fill="none" extrusionOk="0">
                    <a:moveTo>
                      <a:pt x="1" y="4609"/>
                    </a:moveTo>
                    <a:lnTo>
                      <a:pt x="2656" y="2299"/>
                    </a:ln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rgbClr val="D120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 panose="020B0604020202020204"/>
                  <a:buNone/>
                </a:pPr>
                <a:endParaRPr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98" name="Google Shape;898;p102"/>
              <p:cNvSpPr/>
              <p:nvPr/>
            </p:nvSpPr>
            <p:spPr>
              <a:xfrm>
                <a:off x="4943170" y="3700725"/>
                <a:ext cx="66700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4609" fill="none" extrusionOk="0">
                    <a:moveTo>
                      <a:pt x="1" y="4609"/>
                    </a:moveTo>
                    <a:lnTo>
                      <a:pt x="2668" y="2299"/>
                    </a:ln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rgbClr val="D120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 panose="020B0604020202020204"/>
                  <a:buNone/>
                </a:pPr>
                <a:endParaRPr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99" name="Google Shape;899;p102"/>
              <p:cNvSpPr/>
              <p:nvPr/>
            </p:nvSpPr>
            <p:spPr>
              <a:xfrm>
                <a:off x="5029795" y="3700725"/>
                <a:ext cx="66700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4609" fill="none" extrusionOk="0">
                    <a:moveTo>
                      <a:pt x="1" y="4609"/>
                    </a:moveTo>
                    <a:lnTo>
                      <a:pt x="2668" y="2299"/>
                    </a:ln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rgbClr val="D120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 panose="020B0604020202020204"/>
                  <a:buNone/>
                </a:pPr>
                <a:endParaRPr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900" name="Google Shape;900;p102"/>
              <p:cNvSpPr/>
              <p:nvPr/>
            </p:nvSpPr>
            <p:spPr>
              <a:xfrm>
                <a:off x="5116420" y="3700725"/>
                <a:ext cx="66700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4609" fill="none" extrusionOk="0">
                    <a:moveTo>
                      <a:pt x="0" y="4609"/>
                    </a:moveTo>
                    <a:lnTo>
                      <a:pt x="2667" y="2299"/>
                    </a:lnTo>
                    <a:lnTo>
                      <a:pt x="0" y="1"/>
                    </a:lnTo>
                  </a:path>
                </a:pathLst>
              </a:custGeom>
              <a:noFill/>
              <a:ln w="38100" cap="rnd" cmpd="sng">
                <a:solidFill>
                  <a:srgbClr val="D120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 panose="020B0604020202020204"/>
                  <a:buNone/>
                </a:pPr>
                <a:endParaRPr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sp>
          <p:nvSpPr>
            <p:cNvPr id="901" name="Google Shape;901;p102"/>
            <p:cNvSpPr txBox="1"/>
            <p:nvPr/>
          </p:nvSpPr>
          <p:spPr>
            <a:xfrm>
              <a:off x="414191" y="2214105"/>
              <a:ext cx="1964689" cy="1025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“Presenting in a most pleasant manner that connect both sides”</a:t>
              </a:r>
              <a:endParaRPr sz="1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02" name="Google Shape;902;p102"/>
            <p:cNvSpPr txBox="1"/>
            <p:nvPr/>
          </p:nvSpPr>
          <p:spPr>
            <a:xfrm>
              <a:off x="-89210" y="3824868"/>
              <a:ext cx="1847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903" name="Google Shape;903;p1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3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Warm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09" name="Google Shape;909;p103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b="1">
                <a:solidFill>
                  <a:srgbClr val="000000"/>
                </a:solidFill>
              </a:rPr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910" name="Google Shape;910;p103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Greeting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11" name="Google Shape;911;p10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94765" y="2648769"/>
            <a:ext cx="2602469" cy="26024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2" name="Google Shape;912;p103"/>
          <p:cNvGrpSpPr/>
          <p:nvPr/>
        </p:nvGrpSpPr>
        <p:grpSpPr>
          <a:xfrm>
            <a:off x="977983" y="2259691"/>
            <a:ext cx="4035931" cy="2081784"/>
            <a:chOff x="733484" y="2287436"/>
            <a:chExt cx="3026948" cy="1561338"/>
          </a:xfrm>
        </p:grpSpPr>
        <p:sp>
          <p:nvSpPr>
            <p:cNvPr id="913" name="Google Shape;913;p103"/>
            <p:cNvSpPr/>
            <p:nvPr/>
          </p:nvSpPr>
          <p:spPr>
            <a:xfrm rot="-5400000">
              <a:off x="1466289" y="1554631"/>
              <a:ext cx="1561338" cy="3026948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B27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4" name="Google Shape;914;p103"/>
            <p:cNvSpPr txBox="1"/>
            <p:nvPr/>
          </p:nvSpPr>
          <p:spPr>
            <a:xfrm>
              <a:off x="812738" y="2377602"/>
              <a:ext cx="2642616" cy="147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381000" marR="0" lvl="1" indent="-3746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278D3"/>
                </a:buClr>
                <a:buSzPts val="2100"/>
                <a:buFont typeface="Arial" panose="020B0604020202020204"/>
                <a:buChar char="•"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Too quiet or loud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1" indent="-37465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B278D3"/>
                </a:buClr>
                <a:buSzPts val="2100"/>
                <a:buFont typeface="Arial" panose="020B0604020202020204"/>
                <a:buChar char="•"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Aggressive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1" indent="-37465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B278D3"/>
                </a:buClr>
                <a:buSzPts val="2100"/>
                <a:buFont typeface="Arial" panose="020B0604020202020204"/>
                <a:buChar char="•"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Robotic</a:t>
              </a:r>
              <a:endParaRPr sz="2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81000" marR="0" lvl="1" indent="-37465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B278D3"/>
                </a:buClr>
                <a:buSzPts val="2100"/>
                <a:buFont typeface="Arial" panose="020B0604020202020204"/>
                <a:buChar char="•"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Fixed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1" indent="-37465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B278D3"/>
                </a:buClr>
                <a:buSzPts val="2100"/>
                <a:buFont typeface="Arial" panose="020B0604020202020204"/>
                <a:buChar char="•"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Lifeless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915" name="Google Shape;915;p10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rot="2700000" flipH="1">
              <a:off x="2960038" y="2402819"/>
              <a:ext cx="429442" cy="4294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6" name="Google Shape;916;p103"/>
          <p:cNvGrpSpPr/>
          <p:nvPr/>
        </p:nvGrpSpPr>
        <p:grpSpPr>
          <a:xfrm>
            <a:off x="7177828" y="2259691"/>
            <a:ext cx="4035931" cy="2081784"/>
            <a:chOff x="5383368" y="2287436"/>
            <a:chExt cx="3026948" cy="1561338"/>
          </a:xfrm>
        </p:grpSpPr>
        <p:sp>
          <p:nvSpPr>
            <p:cNvPr id="917" name="Google Shape;917;p103"/>
            <p:cNvSpPr/>
            <p:nvPr/>
          </p:nvSpPr>
          <p:spPr>
            <a:xfrm rot="5400000" flipH="1">
              <a:off x="6116173" y="1554631"/>
              <a:ext cx="1561338" cy="3026948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918" name="Google Shape;918;p103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705339" y="2313877"/>
              <a:ext cx="561535" cy="561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9" name="Google Shape;919;p103"/>
            <p:cNvSpPr txBox="1"/>
            <p:nvPr/>
          </p:nvSpPr>
          <p:spPr>
            <a:xfrm>
              <a:off x="5767700" y="2377602"/>
              <a:ext cx="2642616" cy="147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381000" marR="0" lvl="1" indent="-3746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EB78"/>
                </a:buClr>
                <a:buSzPts val="2100"/>
                <a:buFont typeface="Arial" panose="020B0604020202020204"/>
                <a:buChar char="•"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Natural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1" indent="-37465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A5EB78"/>
                </a:buClr>
                <a:buSzPts val="2100"/>
                <a:buFont typeface="Arial" panose="020B0604020202020204"/>
                <a:buChar char="•"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Comfortable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1" indent="-37465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A5EB78"/>
                </a:buClr>
                <a:buSzPts val="2100"/>
                <a:buFont typeface="Arial" panose="020B0604020202020204"/>
                <a:buChar char="•"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Emotional</a:t>
              </a:r>
              <a:endParaRPr sz="2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81000" marR="0" lvl="1" indent="-37465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A5EB78"/>
                </a:buClr>
                <a:buSzPts val="2100"/>
                <a:buFont typeface="Arial" panose="020B0604020202020204"/>
                <a:buChar char="•"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Flexible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1" indent="-37465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A5EB78"/>
                </a:buClr>
                <a:buSzPts val="2100"/>
                <a:buFont typeface="Arial" panose="020B0604020202020204"/>
                <a:buChar char="•"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Lively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920" name="Google Shape;920;p10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04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Smile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26" name="Google Shape;926;p104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b="1">
                <a:solidFill>
                  <a:srgbClr val="000000"/>
                </a:solidFill>
              </a:rPr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927" name="Google Shape;927;p104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Greeting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8" name="Google Shape;928;p104"/>
          <p:cNvSpPr txBox="1"/>
          <p:nvPr/>
        </p:nvSpPr>
        <p:spPr>
          <a:xfrm>
            <a:off x="5262819" y="1754169"/>
            <a:ext cx="5040776" cy="11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“Good morning!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Thank you for calling StoreHub.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is Andrea. May I know who am I speaking to?”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29" name="Google Shape;929;p104"/>
          <p:cNvGrpSpPr/>
          <p:nvPr/>
        </p:nvGrpSpPr>
        <p:grpSpPr>
          <a:xfrm flipH="1">
            <a:off x="4790913" y="2793759"/>
            <a:ext cx="5440373" cy="552859"/>
            <a:chOff x="1456150" y="3890379"/>
            <a:chExt cx="4080280" cy="414644"/>
          </a:xfrm>
        </p:grpSpPr>
        <p:sp>
          <p:nvSpPr>
            <p:cNvPr id="930" name="Google Shape;930;p104"/>
            <p:cNvSpPr/>
            <p:nvPr/>
          </p:nvSpPr>
          <p:spPr>
            <a:xfrm>
              <a:off x="1456150" y="3890379"/>
              <a:ext cx="4080280" cy="225719"/>
            </a:xfrm>
            <a:custGeom>
              <a:avLst/>
              <a:gdLst/>
              <a:ahLst/>
              <a:cxnLst/>
              <a:rect l="l" t="t" r="r" b="b"/>
              <a:pathLst>
                <a:path w="33720" h="4002" fill="none" extrusionOk="0">
                  <a:moveTo>
                    <a:pt x="33719" y="1"/>
                  </a:moveTo>
                  <a:lnTo>
                    <a:pt x="29052" y="4001"/>
                  </a:lnTo>
                  <a:lnTo>
                    <a:pt x="1" y="4001"/>
                  </a:lnTo>
                </a:path>
              </a:pathLst>
            </a:custGeom>
            <a:noFill/>
            <a:ln w="28575" cap="flat" cmpd="sng">
              <a:solidFill>
                <a:srgbClr val="81F5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931" name="Google Shape;931;p104"/>
            <p:cNvGrpSpPr/>
            <p:nvPr/>
          </p:nvGrpSpPr>
          <p:grpSpPr>
            <a:xfrm rot="10800000" flipH="1">
              <a:off x="3901200" y="4180322"/>
              <a:ext cx="1281300" cy="124701"/>
              <a:chOff x="367025" y="2970279"/>
              <a:chExt cx="698491" cy="67985"/>
            </a:xfrm>
          </p:grpSpPr>
          <p:sp>
            <p:nvSpPr>
              <p:cNvPr id="932" name="Google Shape;932;p104"/>
              <p:cNvSpPr/>
              <p:nvPr/>
            </p:nvSpPr>
            <p:spPr>
              <a:xfrm>
                <a:off x="367025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5ED2F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33" name="Google Shape;933;p104"/>
              <p:cNvSpPr/>
              <p:nvPr/>
            </p:nvSpPr>
            <p:spPr>
              <a:xfrm>
                <a:off x="493121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5ED2F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34" name="Google Shape;934;p104"/>
              <p:cNvSpPr/>
              <p:nvPr/>
            </p:nvSpPr>
            <p:spPr>
              <a:xfrm>
                <a:off x="619216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5ED2F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35" name="Google Shape;935;p104"/>
              <p:cNvSpPr/>
              <p:nvPr/>
            </p:nvSpPr>
            <p:spPr>
              <a:xfrm>
                <a:off x="745312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81F5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36" name="Google Shape;936;p104"/>
              <p:cNvSpPr/>
              <p:nvPr/>
            </p:nvSpPr>
            <p:spPr>
              <a:xfrm>
                <a:off x="871408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1F5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37" name="Google Shape;937;p104"/>
              <p:cNvSpPr/>
              <p:nvPr/>
            </p:nvSpPr>
            <p:spPr>
              <a:xfrm>
                <a:off x="997504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1F5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938" name="Google Shape;938;p104"/>
          <p:cNvGrpSpPr/>
          <p:nvPr/>
        </p:nvGrpSpPr>
        <p:grpSpPr>
          <a:xfrm>
            <a:off x="2331619" y="1110080"/>
            <a:ext cx="2532273" cy="2509923"/>
            <a:chOff x="1748714" y="832560"/>
            <a:chExt cx="1899205" cy="1882442"/>
          </a:xfrm>
        </p:grpSpPr>
        <p:grpSp>
          <p:nvGrpSpPr>
            <p:cNvPr id="939" name="Google Shape;939;p104"/>
            <p:cNvGrpSpPr/>
            <p:nvPr/>
          </p:nvGrpSpPr>
          <p:grpSpPr>
            <a:xfrm flipH="1">
              <a:off x="1748714" y="832560"/>
              <a:ext cx="1899205" cy="1882442"/>
              <a:chOff x="81652" y="14569"/>
              <a:chExt cx="5114400" cy="5114400"/>
            </a:xfrm>
          </p:grpSpPr>
          <p:sp>
            <p:nvSpPr>
              <p:cNvPr id="940" name="Google Shape;940;p104"/>
              <p:cNvSpPr/>
              <p:nvPr/>
            </p:nvSpPr>
            <p:spPr>
              <a:xfrm>
                <a:off x="81652" y="14569"/>
                <a:ext cx="5114400" cy="51144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65000">
                    <a:srgbClr val="FFFFFF">
                      <a:alpha val="0"/>
                    </a:srgbClr>
                  </a:gs>
                  <a:gs pos="100000">
                    <a:srgbClr val="5ED2F1"/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>
                <a:solidFill>
                  <a:srgbClr val="81F5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41" name="Google Shape;941;p104"/>
              <p:cNvSpPr/>
              <p:nvPr/>
            </p:nvSpPr>
            <p:spPr>
              <a:xfrm>
                <a:off x="672908" y="599759"/>
                <a:ext cx="3943500" cy="3943500"/>
              </a:xfrm>
              <a:prstGeom prst="ellipse">
                <a:avLst/>
              </a:prstGeom>
              <a:solidFill>
                <a:srgbClr val="FFFFFF"/>
              </a:solidFill>
              <a:ln w="28575" cap="flat" cmpd="sng">
                <a:solidFill>
                  <a:srgbClr val="81F5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pic>
          <p:nvPicPr>
            <p:cNvPr id="942" name="Google Shape;942;p10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2020346" y="1097870"/>
              <a:ext cx="1351629" cy="135162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943" name="Google Shape;943;p104"/>
          <p:cNvSpPr txBox="1"/>
          <p:nvPr/>
        </p:nvSpPr>
        <p:spPr>
          <a:xfrm>
            <a:off x="5335124" y="4628465"/>
            <a:ext cx="5040776" cy="11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“Good morning!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Thank you for calling Beep by StoreHub.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is Ben. May I know who am I speaking to?”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44" name="Google Shape;944;p104"/>
          <p:cNvGrpSpPr/>
          <p:nvPr/>
        </p:nvGrpSpPr>
        <p:grpSpPr>
          <a:xfrm flipH="1">
            <a:off x="4863219" y="5668055"/>
            <a:ext cx="5440375" cy="552859"/>
            <a:chOff x="1456149" y="3890379"/>
            <a:chExt cx="4080281" cy="414644"/>
          </a:xfrm>
        </p:grpSpPr>
        <p:sp>
          <p:nvSpPr>
            <p:cNvPr id="945" name="Google Shape;945;p104"/>
            <p:cNvSpPr/>
            <p:nvPr/>
          </p:nvSpPr>
          <p:spPr>
            <a:xfrm>
              <a:off x="1456149" y="3890379"/>
              <a:ext cx="4080281" cy="225719"/>
            </a:xfrm>
            <a:custGeom>
              <a:avLst/>
              <a:gdLst/>
              <a:ahLst/>
              <a:cxnLst/>
              <a:rect l="l" t="t" r="r" b="b"/>
              <a:pathLst>
                <a:path w="33720" h="4002" fill="none" extrusionOk="0">
                  <a:moveTo>
                    <a:pt x="33719" y="1"/>
                  </a:moveTo>
                  <a:lnTo>
                    <a:pt x="29052" y="4001"/>
                  </a:lnTo>
                  <a:lnTo>
                    <a:pt x="1" y="4001"/>
                  </a:lnTo>
                </a:path>
              </a:pathLst>
            </a:custGeom>
            <a:noFill/>
            <a:ln w="28575" cap="flat" cmpd="sng">
              <a:solidFill>
                <a:srgbClr val="7030A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946" name="Google Shape;946;p104"/>
            <p:cNvGrpSpPr/>
            <p:nvPr/>
          </p:nvGrpSpPr>
          <p:grpSpPr>
            <a:xfrm rot="10800000" flipH="1">
              <a:off x="3901200" y="4180322"/>
              <a:ext cx="1281300" cy="124701"/>
              <a:chOff x="367025" y="2970279"/>
              <a:chExt cx="698491" cy="67985"/>
            </a:xfrm>
          </p:grpSpPr>
          <p:sp>
            <p:nvSpPr>
              <p:cNvPr id="947" name="Google Shape;947;p104"/>
              <p:cNvSpPr/>
              <p:nvPr/>
            </p:nvSpPr>
            <p:spPr>
              <a:xfrm>
                <a:off x="367025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48" name="Google Shape;948;p104"/>
              <p:cNvSpPr/>
              <p:nvPr/>
            </p:nvSpPr>
            <p:spPr>
              <a:xfrm>
                <a:off x="493121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49" name="Google Shape;949;p104"/>
              <p:cNvSpPr/>
              <p:nvPr/>
            </p:nvSpPr>
            <p:spPr>
              <a:xfrm>
                <a:off x="619216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50" name="Google Shape;950;p104"/>
              <p:cNvSpPr/>
              <p:nvPr/>
            </p:nvSpPr>
            <p:spPr>
              <a:xfrm>
                <a:off x="745312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7030A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51" name="Google Shape;951;p104"/>
              <p:cNvSpPr/>
              <p:nvPr/>
            </p:nvSpPr>
            <p:spPr>
              <a:xfrm>
                <a:off x="871408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030A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52" name="Google Shape;952;p104"/>
              <p:cNvSpPr/>
              <p:nvPr/>
            </p:nvSpPr>
            <p:spPr>
              <a:xfrm>
                <a:off x="997504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030A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953" name="Google Shape;953;p104"/>
          <p:cNvGrpSpPr/>
          <p:nvPr/>
        </p:nvGrpSpPr>
        <p:grpSpPr>
          <a:xfrm>
            <a:off x="2403924" y="3984376"/>
            <a:ext cx="2532273" cy="2509923"/>
            <a:chOff x="1802943" y="2988282"/>
            <a:chExt cx="1899205" cy="1882442"/>
          </a:xfrm>
        </p:grpSpPr>
        <p:grpSp>
          <p:nvGrpSpPr>
            <p:cNvPr id="954" name="Google Shape;954;p104"/>
            <p:cNvGrpSpPr/>
            <p:nvPr/>
          </p:nvGrpSpPr>
          <p:grpSpPr>
            <a:xfrm flipH="1">
              <a:off x="1802943" y="2988282"/>
              <a:ext cx="1899205" cy="1882442"/>
              <a:chOff x="81652" y="14569"/>
              <a:chExt cx="5114400" cy="5114400"/>
            </a:xfrm>
          </p:grpSpPr>
          <p:sp>
            <p:nvSpPr>
              <p:cNvPr id="955" name="Google Shape;955;p104"/>
              <p:cNvSpPr/>
              <p:nvPr/>
            </p:nvSpPr>
            <p:spPr>
              <a:xfrm>
                <a:off x="81652" y="14569"/>
                <a:ext cx="5114400" cy="51144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65000">
                    <a:srgbClr val="FFFFFF">
                      <a:alpha val="0"/>
                    </a:srgbClr>
                  </a:gs>
                  <a:gs pos="100000">
                    <a:srgbClr val="5ED2F1"/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56" name="Google Shape;956;p104"/>
              <p:cNvSpPr/>
              <p:nvPr/>
            </p:nvSpPr>
            <p:spPr>
              <a:xfrm>
                <a:off x="672908" y="599759"/>
                <a:ext cx="3943500" cy="3943500"/>
              </a:xfrm>
              <a:prstGeom prst="ellipse">
                <a:avLst/>
              </a:prstGeom>
              <a:solidFill>
                <a:srgbClr val="FFFFFF"/>
              </a:solidFill>
              <a:ln w="2857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pic>
          <p:nvPicPr>
            <p:cNvPr id="957" name="Google Shape;957;p104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074575" y="3253592"/>
              <a:ext cx="1351629" cy="1351629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958" name="Google Shape;958;p104"/>
          <p:cNvGrpSpPr/>
          <p:nvPr/>
        </p:nvGrpSpPr>
        <p:grpSpPr>
          <a:xfrm>
            <a:off x="699048" y="2031104"/>
            <a:ext cx="1618379" cy="560837"/>
            <a:chOff x="524286" y="1523328"/>
            <a:chExt cx="1213784" cy="420628"/>
          </a:xfrm>
        </p:grpSpPr>
        <p:sp>
          <p:nvSpPr>
            <p:cNvPr id="959" name="Google Shape;959;p104"/>
            <p:cNvSpPr txBox="1"/>
            <p:nvPr/>
          </p:nvSpPr>
          <p:spPr>
            <a:xfrm>
              <a:off x="655371" y="1523328"/>
              <a:ext cx="1036958" cy="420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1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0" name="Google Shape;960;p104"/>
            <p:cNvSpPr/>
            <p:nvPr/>
          </p:nvSpPr>
          <p:spPr>
            <a:xfrm flipH="1">
              <a:off x="524286" y="1783080"/>
              <a:ext cx="1213784" cy="118290"/>
            </a:xfrm>
            <a:custGeom>
              <a:avLst/>
              <a:gdLst/>
              <a:ahLst/>
              <a:cxnLst/>
              <a:rect l="l" t="t" r="r" b="b"/>
              <a:pathLst>
                <a:path w="33720" h="4002" fill="none" extrusionOk="0">
                  <a:moveTo>
                    <a:pt x="33719" y="1"/>
                  </a:moveTo>
                  <a:lnTo>
                    <a:pt x="29052" y="4001"/>
                  </a:lnTo>
                  <a:lnTo>
                    <a:pt x="1" y="4001"/>
                  </a:lnTo>
                </a:path>
              </a:pathLst>
            </a:custGeom>
            <a:noFill/>
            <a:ln w="28575" cap="flat" cmpd="sng">
              <a:solidFill>
                <a:srgbClr val="81F5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61" name="Google Shape;961;p104"/>
          <p:cNvGrpSpPr/>
          <p:nvPr/>
        </p:nvGrpSpPr>
        <p:grpSpPr>
          <a:xfrm>
            <a:off x="868587" y="5107217"/>
            <a:ext cx="1634667" cy="560837"/>
            <a:chOff x="651440" y="3830413"/>
            <a:chExt cx="1226000" cy="420628"/>
          </a:xfrm>
        </p:grpSpPr>
        <p:sp>
          <p:nvSpPr>
            <p:cNvPr id="962" name="Google Shape;962;p104"/>
            <p:cNvSpPr/>
            <p:nvPr/>
          </p:nvSpPr>
          <p:spPr>
            <a:xfrm flipH="1">
              <a:off x="663655" y="4105774"/>
              <a:ext cx="1213785" cy="118291"/>
            </a:xfrm>
            <a:custGeom>
              <a:avLst/>
              <a:gdLst/>
              <a:ahLst/>
              <a:cxnLst/>
              <a:rect l="l" t="t" r="r" b="b"/>
              <a:pathLst>
                <a:path w="33720" h="4002" fill="none" extrusionOk="0">
                  <a:moveTo>
                    <a:pt x="33719" y="1"/>
                  </a:moveTo>
                  <a:lnTo>
                    <a:pt x="29052" y="4001"/>
                  </a:lnTo>
                  <a:lnTo>
                    <a:pt x="1" y="4001"/>
                  </a:lnTo>
                </a:path>
              </a:pathLst>
            </a:custGeom>
            <a:noFill/>
            <a:ln w="28575" cap="flat" cmpd="sng">
              <a:solidFill>
                <a:srgbClr val="7030A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3" name="Google Shape;963;p104"/>
            <p:cNvSpPr txBox="1"/>
            <p:nvPr/>
          </p:nvSpPr>
          <p:spPr>
            <a:xfrm>
              <a:off x="651440" y="3830413"/>
              <a:ext cx="1036958" cy="420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1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BEEP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964" name="Google Shape;964;p10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5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Connection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70" name="Google Shape;970;p105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b="1">
                <a:solidFill>
                  <a:srgbClr val="000000"/>
                </a:solidFill>
              </a:rPr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971" name="Google Shape;971;p105"/>
          <p:cNvSpPr txBox="1"/>
          <p:nvPr/>
        </p:nvSpPr>
        <p:spPr>
          <a:xfrm>
            <a:off x="0" y="6432232"/>
            <a:ext cx="5134489" cy="5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HW = Hardware  |  SW = Software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72" name="Google Shape;972;p105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Greeting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3" name="Google Shape;973;p105"/>
          <p:cNvSpPr txBox="1"/>
          <p:nvPr/>
        </p:nvSpPr>
        <p:spPr>
          <a:xfrm>
            <a:off x="5501472" y="2136735"/>
            <a:ext cx="5485276" cy="11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“Of course! I will be happy to look into that for you. To get started, allow me to get some information from you.”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974" name="Google Shape;974;p105"/>
          <p:cNvGrpSpPr/>
          <p:nvPr/>
        </p:nvGrpSpPr>
        <p:grpSpPr>
          <a:xfrm flipH="1">
            <a:off x="4790912" y="2793759"/>
            <a:ext cx="6578127" cy="552859"/>
            <a:chOff x="602836" y="3890379"/>
            <a:chExt cx="4933595" cy="414644"/>
          </a:xfrm>
        </p:grpSpPr>
        <p:sp>
          <p:nvSpPr>
            <p:cNvPr id="975" name="Google Shape;975;p105"/>
            <p:cNvSpPr/>
            <p:nvPr/>
          </p:nvSpPr>
          <p:spPr>
            <a:xfrm>
              <a:off x="602836" y="3890379"/>
              <a:ext cx="4933595" cy="225719"/>
            </a:xfrm>
            <a:custGeom>
              <a:avLst/>
              <a:gdLst/>
              <a:ahLst/>
              <a:cxnLst/>
              <a:rect l="l" t="t" r="r" b="b"/>
              <a:pathLst>
                <a:path w="33720" h="4002" fill="none" extrusionOk="0">
                  <a:moveTo>
                    <a:pt x="33719" y="1"/>
                  </a:moveTo>
                  <a:lnTo>
                    <a:pt x="29052" y="4001"/>
                  </a:lnTo>
                  <a:lnTo>
                    <a:pt x="1" y="4001"/>
                  </a:lnTo>
                </a:path>
              </a:pathLst>
            </a:custGeom>
            <a:noFill/>
            <a:ln w="28575" cap="flat" cmpd="sng">
              <a:solidFill>
                <a:srgbClr val="81F5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976" name="Google Shape;976;p105"/>
            <p:cNvGrpSpPr/>
            <p:nvPr/>
          </p:nvGrpSpPr>
          <p:grpSpPr>
            <a:xfrm rot="10800000" flipH="1">
              <a:off x="3901200" y="4180322"/>
              <a:ext cx="1281300" cy="124701"/>
              <a:chOff x="367025" y="2970279"/>
              <a:chExt cx="698491" cy="67985"/>
            </a:xfrm>
          </p:grpSpPr>
          <p:sp>
            <p:nvSpPr>
              <p:cNvPr id="977" name="Google Shape;977;p105"/>
              <p:cNvSpPr/>
              <p:nvPr/>
            </p:nvSpPr>
            <p:spPr>
              <a:xfrm>
                <a:off x="367025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5ED2F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78" name="Google Shape;978;p105"/>
              <p:cNvSpPr/>
              <p:nvPr/>
            </p:nvSpPr>
            <p:spPr>
              <a:xfrm>
                <a:off x="493121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5ED2F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79" name="Google Shape;979;p105"/>
              <p:cNvSpPr/>
              <p:nvPr/>
            </p:nvSpPr>
            <p:spPr>
              <a:xfrm>
                <a:off x="619216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5ED2F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80" name="Google Shape;980;p105"/>
              <p:cNvSpPr/>
              <p:nvPr/>
            </p:nvSpPr>
            <p:spPr>
              <a:xfrm>
                <a:off x="745312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81F5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81" name="Google Shape;981;p105"/>
              <p:cNvSpPr/>
              <p:nvPr/>
            </p:nvSpPr>
            <p:spPr>
              <a:xfrm>
                <a:off x="871408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1F5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82" name="Google Shape;982;p105"/>
              <p:cNvSpPr/>
              <p:nvPr/>
            </p:nvSpPr>
            <p:spPr>
              <a:xfrm>
                <a:off x="997504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1F5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983" name="Google Shape;983;p105"/>
          <p:cNvGrpSpPr/>
          <p:nvPr/>
        </p:nvGrpSpPr>
        <p:grpSpPr>
          <a:xfrm>
            <a:off x="2331619" y="1110080"/>
            <a:ext cx="2532273" cy="2509923"/>
            <a:chOff x="1748714" y="832560"/>
            <a:chExt cx="1899205" cy="1882442"/>
          </a:xfrm>
        </p:grpSpPr>
        <p:grpSp>
          <p:nvGrpSpPr>
            <p:cNvPr id="984" name="Google Shape;984;p105"/>
            <p:cNvGrpSpPr/>
            <p:nvPr/>
          </p:nvGrpSpPr>
          <p:grpSpPr>
            <a:xfrm flipH="1">
              <a:off x="1748714" y="832560"/>
              <a:ext cx="1899205" cy="1882442"/>
              <a:chOff x="81652" y="14569"/>
              <a:chExt cx="5114400" cy="5114400"/>
            </a:xfrm>
          </p:grpSpPr>
          <p:sp>
            <p:nvSpPr>
              <p:cNvPr id="985" name="Google Shape;985;p105"/>
              <p:cNvSpPr/>
              <p:nvPr/>
            </p:nvSpPr>
            <p:spPr>
              <a:xfrm>
                <a:off x="81652" y="14569"/>
                <a:ext cx="5114400" cy="51144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65000">
                    <a:srgbClr val="FFFFFF">
                      <a:alpha val="0"/>
                    </a:srgbClr>
                  </a:gs>
                  <a:gs pos="100000">
                    <a:srgbClr val="5ED2F1"/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>
                <a:solidFill>
                  <a:srgbClr val="81F5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86" name="Google Shape;986;p105"/>
              <p:cNvSpPr/>
              <p:nvPr/>
            </p:nvSpPr>
            <p:spPr>
              <a:xfrm>
                <a:off x="672908" y="599759"/>
                <a:ext cx="3943500" cy="3943500"/>
              </a:xfrm>
              <a:prstGeom prst="ellipse">
                <a:avLst/>
              </a:prstGeom>
              <a:solidFill>
                <a:srgbClr val="FFFFFF"/>
              </a:solidFill>
              <a:ln w="28575" cap="flat" cmpd="sng">
                <a:solidFill>
                  <a:srgbClr val="81F5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pic>
          <p:nvPicPr>
            <p:cNvPr id="987" name="Google Shape;987;p10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2020346" y="1097870"/>
              <a:ext cx="1351629" cy="135162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988" name="Google Shape;988;p105"/>
          <p:cNvSpPr txBox="1"/>
          <p:nvPr/>
        </p:nvSpPr>
        <p:spPr>
          <a:xfrm>
            <a:off x="5345992" y="4927153"/>
            <a:ext cx="6145676" cy="11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“I apologize for the experience. Don’t worry about it, I am here for you. To get started, allow me to get some information from you."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989" name="Google Shape;989;p105"/>
          <p:cNvGrpSpPr/>
          <p:nvPr/>
        </p:nvGrpSpPr>
        <p:grpSpPr>
          <a:xfrm flipH="1">
            <a:off x="4863217" y="5668055"/>
            <a:ext cx="6505820" cy="552859"/>
            <a:chOff x="657066" y="3890379"/>
            <a:chExt cx="4879365" cy="414644"/>
          </a:xfrm>
        </p:grpSpPr>
        <p:sp>
          <p:nvSpPr>
            <p:cNvPr id="990" name="Google Shape;990;p105"/>
            <p:cNvSpPr/>
            <p:nvPr/>
          </p:nvSpPr>
          <p:spPr>
            <a:xfrm>
              <a:off x="657066" y="3890379"/>
              <a:ext cx="4879365" cy="225719"/>
            </a:xfrm>
            <a:custGeom>
              <a:avLst/>
              <a:gdLst/>
              <a:ahLst/>
              <a:cxnLst/>
              <a:rect l="l" t="t" r="r" b="b"/>
              <a:pathLst>
                <a:path w="33720" h="4002" fill="none" extrusionOk="0">
                  <a:moveTo>
                    <a:pt x="33719" y="1"/>
                  </a:moveTo>
                  <a:lnTo>
                    <a:pt x="29052" y="4001"/>
                  </a:lnTo>
                  <a:lnTo>
                    <a:pt x="1" y="4001"/>
                  </a:lnTo>
                </a:path>
              </a:pathLst>
            </a:custGeom>
            <a:noFill/>
            <a:ln w="28575" cap="flat" cmpd="sng">
              <a:solidFill>
                <a:srgbClr val="7030A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991" name="Google Shape;991;p105"/>
            <p:cNvGrpSpPr/>
            <p:nvPr/>
          </p:nvGrpSpPr>
          <p:grpSpPr>
            <a:xfrm rot="10800000" flipH="1">
              <a:off x="3901200" y="4180322"/>
              <a:ext cx="1281300" cy="124701"/>
              <a:chOff x="367025" y="2970279"/>
              <a:chExt cx="698491" cy="67985"/>
            </a:xfrm>
          </p:grpSpPr>
          <p:sp>
            <p:nvSpPr>
              <p:cNvPr id="992" name="Google Shape;992;p105"/>
              <p:cNvSpPr/>
              <p:nvPr/>
            </p:nvSpPr>
            <p:spPr>
              <a:xfrm>
                <a:off x="367025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93" name="Google Shape;993;p105"/>
              <p:cNvSpPr/>
              <p:nvPr/>
            </p:nvSpPr>
            <p:spPr>
              <a:xfrm>
                <a:off x="493121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94" name="Google Shape;994;p105"/>
              <p:cNvSpPr/>
              <p:nvPr/>
            </p:nvSpPr>
            <p:spPr>
              <a:xfrm>
                <a:off x="619216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95" name="Google Shape;995;p105"/>
              <p:cNvSpPr/>
              <p:nvPr/>
            </p:nvSpPr>
            <p:spPr>
              <a:xfrm>
                <a:off x="745312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7030A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96" name="Google Shape;996;p105"/>
              <p:cNvSpPr/>
              <p:nvPr/>
            </p:nvSpPr>
            <p:spPr>
              <a:xfrm>
                <a:off x="871408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030A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97" name="Google Shape;997;p105"/>
              <p:cNvSpPr/>
              <p:nvPr/>
            </p:nvSpPr>
            <p:spPr>
              <a:xfrm>
                <a:off x="997504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030A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998" name="Google Shape;998;p105"/>
          <p:cNvGrpSpPr/>
          <p:nvPr/>
        </p:nvGrpSpPr>
        <p:grpSpPr>
          <a:xfrm>
            <a:off x="699048" y="2031104"/>
            <a:ext cx="1618379" cy="560837"/>
            <a:chOff x="524286" y="1523328"/>
            <a:chExt cx="1213784" cy="420628"/>
          </a:xfrm>
        </p:grpSpPr>
        <p:sp>
          <p:nvSpPr>
            <p:cNvPr id="999" name="Google Shape;999;p105"/>
            <p:cNvSpPr txBox="1"/>
            <p:nvPr/>
          </p:nvSpPr>
          <p:spPr>
            <a:xfrm>
              <a:off x="655371" y="1523328"/>
              <a:ext cx="1036958" cy="420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1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0" name="Google Shape;1000;p105"/>
            <p:cNvSpPr/>
            <p:nvPr/>
          </p:nvSpPr>
          <p:spPr>
            <a:xfrm flipH="1">
              <a:off x="524286" y="1783080"/>
              <a:ext cx="1213784" cy="118290"/>
            </a:xfrm>
            <a:custGeom>
              <a:avLst/>
              <a:gdLst/>
              <a:ahLst/>
              <a:cxnLst/>
              <a:rect l="l" t="t" r="r" b="b"/>
              <a:pathLst>
                <a:path w="33720" h="4002" fill="none" extrusionOk="0">
                  <a:moveTo>
                    <a:pt x="33719" y="1"/>
                  </a:moveTo>
                  <a:lnTo>
                    <a:pt x="29052" y="4001"/>
                  </a:lnTo>
                  <a:lnTo>
                    <a:pt x="1" y="4001"/>
                  </a:lnTo>
                </a:path>
              </a:pathLst>
            </a:custGeom>
            <a:noFill/>
            <a:ln w="28575" cap="flat" cmpd="sng">
              <a:solidFill>
                <a:srgbClr val="81F5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01" name="Google Shape;1001;p105"/>
          <p:cNvGrpSpPr/>
          <p:nvPr/>
        </p:nvGrpSpPr>
        <p:grpSpPr>
          <a:xfrm>
            <a:off x="868587" y="5107217"/>
            <a:ext cx="1634667" cy="560837"/>
            <a:chOff x="651440" y="3830413"/>
            <a:chExt cx="1226000" cy="420628"/>
          </a:xfrm>
        </p:grpSpPr>
        <p:sp>
          <p:nvSpPr>
            <p:cNvPr id="1002" name="Google Shape;1002;p105"/>
            <p:cNvSpPr/>
            <p:nvPr/>
          </p:nvSpPr>
          <p:spPr>
            <a:xfrm flipH="1">
              <a:off x="663655" y="4105774"/>
              <a:ext cx="1213785" cy="118291"/>
            </a:xfrm>
            <a:custGeom>
              <a:avLst/>
              <a:gdLst/>
              <a:ahLst/>
              <a:cxnLst/>
              <a:rect l="l" t="t" r="r" b="b"/>
              <a:pathLst>
                <a:path w="33720" h="4002" fill="none" extrusionOk="0">
                  <a:moveTo>
                    <a:pt x="33719" y="1"/>
                  </a:moveTo>
                  <a:lnTo>
                    <a:pt x="29052" y="4001"/>
                  </a:lnTo>
                  <a:lnTo>
                    <a:pt x="1" y="4001"/>
                  </a:lnTo>
                </a:path>
              </a:pathLst>
            </a:custGeom>
            <a:noFill/>
            <a:ln w="28575" cap="flat" cmpd="sng">
              <a:solidFill>
                <a:srgbClr val="7030A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3" name="Google Shape;1003;p105"/>
            <p:cNvSpPr txBox="1"/>
            <p:nvPr/>
          </p:nvSpPr>
          <p:spPr>
            <a:xfrm>
              <a:off x="651440" y="3830413"/>
              <a:ext cx="1036958" cy="420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1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BEEP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04" name="Google Shape;1004;p105"/>
          <p:cNvSpPr/>
          <p:nvPr/>
        </p:nvSpPr>
        <p:spPr>
          <a:xfrm>
            <a:off x="5571231" y="1830004"/>
            <a:ext cx="3772828" cy="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E6913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ask on a features &amp; benefits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5" name="Google Shape;1005;p105"/>
          <p:cNvSpPr/>
          <p:nvPr/>
        </p:nvSpPr>
        <p:spPr>
          <a:xfrm>
            <a:off x="5429167" y="4540381"/>
            <a:ext cx="5838275" cy="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E6913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inform us of an issue with HW / SW / Beep Delivery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06" name="Google Shape;1006;p105"/>
          <p:cNvGrpSpPr/>
          <p:nvPr/>
        </p:nvGrpSpPr>
        <p:grpSpPr>
          <a:xfrm>
            <a:off x="2403924" y="3984376"/>
            <a:ext cx="2532273" cy="2509923"/>
            <a:chOff x="1802943" y="2988282"/>
            <a:chExt cx="1899205" cy="1882442"/>
          </a:xfrm>
        </p:grpSpPr>
        <p:grpSp>
          <p:nvGrpSpPr>
            <p:cNvPr id="1007" name="Google Shape;1007;p105"/>
            <p:cNvGrpSpPr/>
            <p:nvPr/>
          </p:nvGrpSpPr>
          <p:grpSpPr>
            <a:xfrm flipH="1">
              <a:off x="1802943" y="2988282"/>
              <a:ext cx="1899205" cy="1882442"/>
              <a:chOff x="81652" y="14569"/>
              <a:chExt cx="5114400" cy="5114400"/>
            </a:xfrm>
          </p:grpSpPr>
          <p:sp>
            <p:nvSpPr>
              <p:cNvPr id="1008" name="Google Shape;1008;p105"/>
              <p:cNvSpPr/>
              <p:nvPr/>
            </p:nvSpPr>
            <p:spPr>
              <a:xfrm>
                <a:off x="81652" y="14569"/>
                <a:ext cx="5114400" cy="51144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65000">
                    <a:srgbClr val="FFFFFF">
                      <a:alpha val="0"/>
                    </a:srgbClr>
                  </a:gs>
                  <a:gs pos="100000">
                    <a:srgbClr val="5ED2F1"/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09" name="Google Shape;1009;p105"/>
              <p:cNvSpPr/>
              <p:nvPr/>
            </p:nvSpPr>
            <p:spPr>
              <a:xfrm>
                <a:off x="672908" y="599759"/>
                <a:ext cx="3943500" cy="3943500"/>
              </a:xfrm>
              <a:prstGeom prst="ellipse">
                <a:avLst/>
              </a:prstGeom>
              <a:solidFill>
                <a:srgbClr val="FFFFFF"/>
              </a:solidFill>
              <a:ln w="2857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pic>
          <p:nvPicPr>
            <p:cNvPr id="1010" name="Google Shape;1010;p105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074575" y="3253592"/>
              <a:ext cx="1351629" cy="1351629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1011" name="Google Shape;1011;p10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6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Value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17" name="Google Shape;1017;p106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b="1">
                <a:solidFill>
                  <a:srgbClr val="000000"/>
                </a:solidFill>
              </a:rPr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1018" name="Google Shape;1018;p106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Greeting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19" name="Google Shape;1019;p10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4204" y="2113179"/>
            <a:ext cx="2283561" cy="228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0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17448" y="2261276"/>
            <a:ext cx="2284409" cy="22844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1" name="Google Shape;1021;p106"/>
          <p:cNvGrpSpPr/>
          <p:nvPr/>
        </p:nvGrpSpPr>
        <p:grpSpPr>
          <a:xfrm>
            <a:off x="3515267" y="1596979"/>
            <a:ext cx="4341013" cy="516147"/>
            <a:chOff x="2636516" y="1197764"/>
            <a:chExt cx="3255841" cy="387120"/>
          </a:xfrm>
        </p:grpSpPr>
        <p:sp>
          <p:nvSpPr>
            <p:cNvPr id="1022" name="Google Shape;1022;p106"/>
            <p:cNvSpPr txBox="1"/>
            <p:nvPr/>
          </p:nvSpPr>
          <p:spPr>
            <a:xfrm>
              <a:off x="2981457" y="1197764"/>
              <a:ext cx="2910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Hello, may I speak with Ms. Jade?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3" name="Google Shape;1023;p106"/>
            <p:cNvSpPr/>
            <p:nvPr/>
          </p:nvSpPr>
          <p:spPr>
            <a:xfrm rot="10800000">
              <a:off x="2636516" y="1201840"/>
              <a:ext cx="3193494" cy="383044"/>
            </a:xfrm>
            <a:prstGeom prst="homePlate">
              <a:avLst>
                <a:gd name="adj" fmla="val 64561"/>
              </a:avLst>
            </a:prstGeom>
            <a:noFill/>
            <a:ln w="25400" cap="flat" cmpd="sng">
              <a:solidFill>
                <a:srgbClr val="AF4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24" name="Google Shape;1024;p106"/>
          <p:cNvGrpSpPr/>
          <p:nvPr/>
        </p:nvGrpSpPr>
        <p:grpSpPr>
          <a:xfrm>
            <a:off x="6245448" y="2261276"/>
            <a:ext cx="2284409" cy="510725"/>
            <a:chOff x="4684086" y="1695957"/>
            <a:chExt cx="1713307" cy="383044"/>
          </a:xfrm>
        </p:grpSpPr>
        <p:sp>
          <p:nvSpPr>
            <p:cNvPr id="1025" name="Google Shape;1025;p106"/>
            <p:cNvSpPr/>
            <p:nvPr/>
          </p:nvSpPr>
          <p:spPr>
            <a:xfrm>
              <a:off x="4684086" y="1695957"/>
              <a:ext cx="1713307" cy="383044"/>
            </a:xfrm>
            <a:prstGeom prst="homePlate">
              <a:avLst>
                <a:gd name="adj" fmla="val 50636"/>
              </a:avLst>
            </a:pr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6" name="Google Shape;1026;p106"/>
            <p:cNvSpPr/>
            <p:nvPr/>
          </p:nvSpPr>
          <p:spPr>
            <a:xfrm>
              <a:off x="4695260" y="1708828"/>
              <a:ext cx="161408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Yes. Jade speaking.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27" name="Google Shape;1027;p106"/>
          <p:cNvGrpSpPr/>
          <p:nvPr/>
        </p:nvGrpSpPr>
        <p:grpSpPr>
          <a:xfrm>
            <a:off x="3515356" y="2929869"/>
            <a:ext cx="4430473" cy="2298065"/>
            <a:chOff x="2636517" y="2197402"/>
            <a:chExt cx="3322855" cy="1723549"/>
          </a:xfrm>
        </p:grpSpPr>
        <p:sp>
          <p:nvSpPr>
            <p:cNvPr id="1028" name="Google Shape;1028;p106"/>
            <p:cNvSpPr/>
            <p:nvPr/>
          </p:nvSpPr>
          <p:spPr>
            <a:xfrm>
              <a:off x="2987946" y="2197402"/>
              <a:ext cx="2971426" cy="1723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 am Jessica from StoreHub Customer Care Team. I would like to discuss with you in regards to the concerns you have raised to us about your hardware. Is it a convenient time to speak to you now? It will take only about 10 mins.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9" name="Google Shape;1029;p106"/>
            <p:cNvSpPr/>
            <p:nvPr/>
          </p:nvSpPr>
          <p:spPr>
            <a:xfrm rot="10800000">
              <a:off x="2636517" y="2201632"/>
              <a:ext cx="3198094" cy="1712671"/>
            </a:xfrm>
            <a:prstGeom prst="homePlate">
              <a:avLst>
                <a:gd name="adj" fmla="val 20796"/>
              </a:avLst>
            </a:prstGeom>
            <a:noFill/>
            <a:ln w="25400" cap="flat" cmpd="sng">
              <a:solidFill>
                <a:srgbClr val="AF4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30" name="Google Shape;1030;p106"/>
          <p:cNvGrpSpPr/>
          <p:nvPr/>
        </p:nvGrpSpPr>
        <p:grpSpPr>
          <a:xfrm>
            <a:off x="3339545" y="5352388"/>
            <a:ext cx="5380469" cy="743797"/>
            <a:chOff x="2504659" y="4014291"/>
            <a:chExt cx="4035352" cy="557848"/>
          </a:xfrm>
        </p:grpSpPr>
        <p:grpSp>
          <p:nvGrpSpPr>
            <p:cNvPr id="1031" name="Google Shape;1031;p106"/>
            <p:cNvGrpSpPr/>
            <p:nvPr/>
          </p:nvGrpSpPr>
          <p:grpSpPr>
            <a:xfrm flipH="1">
              <a:off x="2504659" y="4014291"/>
              <a:ext cx="2357145" cy="414644"/>
              <a:chOff x="3179284" y="3890379"/>
              <a:chExt cx="2357145" cy="414644"/>
            </a:xfrm>
          </p:grpSpPr>
          <p:sp>
            <p:nvSpPr>
              <p:cNvPr id="1032" name="Google Shape;1032;p106"/>
              <p:cNvSpPr/>
              <p:nvPr/>
            </p:nvSpPr>
            <p:spPr>
              <a:xfrm>
                <a:off x="3179284" y="3890379"/>
                <a:ext cx="2357145" cy="225719"/>
              </a:xfrm>
              <a:custGeom>
                <a:avLst/>
                <a:gdLst/>
                <a:ahLst/>
                <a:cxnLst/>
                <a:rect l="l" t="t" r="r" b="b"/>
                <a:pathLst>
                  <a:path w="33720" h="4002" fill="none" extrusionOk="0">
                    <a:moveTo>
                      <a:pt x="33719" y="1"/>
                    </a:moveTo>
                    <a:lnTo>
                      <a:pt x="29052" y="4001"/>
                    </a:lnTo>
                    <a:lnTo>
                      <a:pt x="1" y="4001"/>
                    </a:lnTo>
                  </a:path>
                </a:pathLst>
              </a:custGeom>
              <a:solidFill>
                <a:srgbClr val="00B0F0"/>
              </a:solidFill>
              <a:ln w="28575" cap="flat" cmpd="sng">
                <a:solidFill>
                  <a:srgbClr val="00B0F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1033" name="Google Shape;1033;p106"/>
              <p:cNvGrpSpPr/>
              <p:nvPr/>
            </p:nvGrpSpPr>
            <p:grpSpPr>
              <a:xfrm rot="10800000" flipH="1">
                <a:off x="3901200" y="4180322"/>
                <a:ext cx="1281300" cy="124701"/>
                <a:chOff x="367025" y="2970279"/>
                <a:chExt cx="698491" cy="67985"/>
              </a:xfrm>
            </p:grpSpPr>
            <p:sp>
              <p:nvSpPr>
                <p:cNvPr id="1034" name="Google Shape;1034;p106"/>
                <p:cNvSpPr/>
                <p:nvPr/>
              </p:nvSpPr>
              <p:spPr>
                <a:xfrm>
                  <a:off x="367025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35" name="Google Shape;1035;p106"/>
                <p:cNvSpPr/>
                <p:nvPr/>
              </p:nvSpPr>
              <p:spPr>
                <a:xfrm>
                  <a:off x="493121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36" name="Google Shape;1036;p106"/>
                <p:cNvSpPr/>
                <p:nvPr/>
              </p:nvSpPr>
              <p:spPr>
                <a:xfrm>
                  <a:off x="619216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37" name="Google Shape;1037;p106"/>
                <p:cNvSpPr/>
                <p:nvPr/>
              </p:nvSpPr>
              <p:spPr>
                <a:xfrm>
                  <a:off x="745312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38" name="Google Shape;1038;p106"/>
                <p:cNvSpPr/>
                <p:nvPr/>
              </p:nvSpPr>
              <p:spPr>
                <a:xfrm>
                  <a:off x="871408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39" name="Google Shape;1039;p106"/>
                <p:cNvSpPr/>
                <p:nvPr/>
              </p:nvSpPr>
              <p:spPr>
                <a:xfrm>
                  <a:off x="997504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  <p:grpSp>
          <p:nvGrpSpPr>
            <p:cNvPr id="1040" name="Google Shape;1040;p106"/>
            <p:cNvGrpSpPr/>
            <p:nvPr/>
          </p:nvGrpSpPr>
          <p:grpSpPr>
            <a:xfrm>
              <a:off x="4182866" y="4014291"/>
              <a:ext cx="2357145" cy="414644"/>
              <a:chOff x="3179284" y="3890379"/>
              <a:chExt cx="2357145" cy="414644"/>
            </a:xfrm>
          </p:grpSpPr>
          <p:sp>
            <p:nvSpPr>
              <p:cNvPr id="1041" name="Google Shape;1041;p106"/>
              <p:cNvSpPr/>
              <p:nvPr/>
            </p:nvSpPr>
            <p:spPr>
              <a:xfrm>
                <a:off x="3179284" y="3890379"/>
                <a:ext cx="2357145" cy="225719"/>
              </a:xfrm>
              <a:custGeom>
                <a:avLst/>
                <a:gdLst/>
                <a:ahLst/>
                <a:cxnLst/>
                <a:rect l="l" t="t" r="r" b="b"/>
                <a:pathLst>
                  <a:path w="33720" h="4002" fill="none" extrusionOk="0">
                    <a:moveTo>
                      <a:pt x="33719" y="1"/>
                    </a:moveTo>
                    <a:lnTo>
                      <a:pt x="29052" y="4001"/>
                    </a:lnTo>
                    <a:lnTo>
                      <a:pt x="1" y="4001"/>
                    </a:lnTo>
                  </a:path>
                </a:pathLst>
              </a:custGeom>
              <a:solidFill>
                <a:srgbClr val="00B0F0"/>
              </a:solidFill>
              <a:ln w="28575" cap="flat" cmpd="sng">
                <a:solidFill>
                  <a:srgbClr val="00B0F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1042" name="Google Shape;1042;p106"/>
              <p:cNvGrpSpPr/>
              <p:nvPr/>
            </p:nvGrpSpPr>
            <p:grpSpPr>
              <a:xfrm rot="10800000" flipH="1">
                <a:off x="3901200" y="4180322"/>
                <a:ext cx="1281300" cy="124701"/>
                <a:chOff x="367025" y="2970279"/>
                <a:chExt cx="698491" cy="67985"/>
              </a:xfrm>
            </p:grpSpPr>
            <p:sp>
              <p:nvSpPr>
                <p:cNvPr id="1043" name="Google Shape;1043;p106"/>
                <p:cNvSpPr/>
                <p:nvPr/>
              </p:nvSpPr>
              <p:spPr>
                <a:xfrm>
                  <a:off x="367025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44" name="Google Shape;1044;p106"/>
                <p:cNvSpPr/>
                <p:nvPr/>
              </p:nvSpPr>
              <p:spPr>
                <a:xfrm>
                  <a:off x="493121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45" name="Google Shape;1045;p106"/>
                <p:cNvSpPr/>
                <p:nvPr/>
              </p:nvSpPr>
              <p:spPr>
                <a:xfrm>
                  <a:off x="619216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46" name="Google Shape;1046;p106"/>
                <p:cNvSpPr/>
                <p:nvPr/>
              </p:nvSpPr>
              <p:spPr>
                <a:xfrm>
                  <a:off x="745312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47" name="Google Shape;1047;p106"/>
                <p:cNvSpPr/>
                <p:nvPr/>
              </p:nvSpPr>
              <p:spPr>
                <a:xfrm>
                  <a:off x="871408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48" name="Google Shape;1048;p106"/>
                <p:cNvSpPr/>
                <p:nvPr/>
              </p:nvSpPr>
              <p:spPr>
                <a:xfrm>
                  <a:off x="997504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>
                  <a:solidFill>
                    <a:srgbClr val="00B0F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  <p:sp>
          <p:nvSpPr>
            <p:cNvPr id="1049" name="Google Shape;1049;p106"/>
            <p:cNvSpPr txBox="1"/>
            <p:nvPr/>
          </p:nvSpPr>
          <p:spPr>
            <a:xfrm>
              <a:off x="4003856" y="4237339"/>
              <a:ext cx="1037100" cy="33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1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050" name="Google Shape;1050;p1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1" name="Google Shape;1051;p106"/>
          <p:cNvGrpSpPr/>
          <p:nvPr/>
        </p:nvGrpSpPr>
        <p:grpSpPr>
          <a:xfrm>
            <a:off x="9453750" y="4830785"/>
            <a:ext cx="2482832" cy="1677923"/>
            <a:chOff x="9977441" y="4677377"/>
            <a:chExt cx="1842273" cy="1413583"/>
          </a:xfrm>
        </p:grpSpPr>
        <p:grpSp>
          <p:nvGrpSpPr>
            <p:cNvPr id="1052" name="Google Shape;1052;p106"/>
            <p:cNvGrpSpPr/>
            <p:nvPr/>
          </p:nvGrpSpPr>
          <p:grpSpPr>
            <a:xfrm>
              <a:off x="9977441" y="4677377"/>
              <a:ext cx="1842273" cy="1413583"/>
              <a:chOff x="9229162" y="2368375"/>
              <a:chExt cx="1686600" cy="1169507"/>
            </a:xfrm>
          </p:grpSpPr>
          <p:sp>
            <p:nvSpPr>
              <p:cNvPr id="1053" name="Google Shape;1053;p106"/>
              <p:cNvSpPr/>
              <p:nvPr/>
            </p:nvSpPr>
            <p:spPr>
              <a:xfrm>
                <a:off x="9229162" y="2683781"/>
                <a:ext cx="1686600" cy="854100"/>
              </a:xfrm>
              <a:prstGeom prst="roundRect">
                <a:avLst>
                  <a:gd name="adj" fmla="val 5133"/>
                </a:avLst>
              </a:prstGeom>
              <a:solidFill>
                <a:srgbClr val="FFFFFF"/>
              </a:solidFill>
              <a:ln w="9525" cap="flat" cmpd="sng">
                <a:solidFill>
                  <a:srgbClr val="FF24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99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054" name="Google Shape;1054;p106"/>
              <p:cNvSpPr/>
              <p:nvPr/>
            </p:nvSpPr>
            <p:spPr>
              <a:xfrm>
                <a:off x="9426560" y="2419633"/>
                <a:ext cx="1425300" cy="3042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rgbClr val="FFFFFF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Important Note!</a:t>
                </a:r>
                <a:endParaRPr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pic>
            <p:nvPicPr>
              <p:cNvPr id="1055" name="Google Shape;1055;p106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8731" y="2368375"/>
                <a:ext cx="382860" cy="396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56" name="Google Shape;1056;p106"/>
            <p:cNvSpPr txBox="1"/>
            <p:nvPr/>
          </p:nvSpPr>
          <p:spPr>
            <a:xfrm>
              <a:off x="10026359" y="5058597"/>
              <a:ext cx="1744500" cy="10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 is important for players to inform the merchants upfront on the </a:t>
              </a:r>
              <a:r>
                <a:rPr lang="en-US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purpose</a:t>
              </a:r>
              <a:r>
                <a:rPr lang="en-US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of the call at the beginning. </a:t>
              </a: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 NOT </a:t>
              </a:r>
              <a:r>
                <a:rPr lang="en-US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start with the conversation if “they are free to speak now” without relaying the agenda of the call.</a:t>
              </a: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7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Value (cont.)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62" name="Google Shape;1062;p107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b="1">
                <a:solidFill>
                  <a:srgbClr val="000000"/>
                </a:solidFill>
              </a:rPr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1063" name="Google Shape;1063;p107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Greeting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64" name="Google Shape;1064;p10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4204" y="2113179"/>
            <a:ext cx="2283561" cy="228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0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17448" y="2261276"/>
            <a:ext cx="2284409" cy="22844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6" name="Google Shape;1066;p107"/>
          <p:cNvGrpSpPr/>
          <p:nvPr/>
        </p:nvGrpSpPr>
        <p:grpSpPr>
          <a:xfrm>
            <a:off x="3515355" y="1597019"/>
            <a:ext cx="4341169" cy="516160"/>
            <a:chOff x="2636516" y="1197764"/>
            <a:chExt cx="3255877" cy="387120"/>
          </a:xfrm>
        </p:grpSpPr>
        <p:sp>
          <p:nvSpPr>
            <p:cNvPr id="1067" name="Google Shape;1067;p107"/>
            <p:cNvSpPr txBox="1"/>
            <p:nvPr/>
          </p:nvSpPr>
          <p:spPr>
            <a:xfrm>
              <a:off x="2981457" y="1197764"/>
              <a:ext cx="29109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Hello, may I speak with Ms. Jade?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8" name="Google Shape;1068;p107"/>
            <p:cNvSpPr/>
            <p:nvPr/>
          </p:nvSpPr>
          <p:spPr>
            <a:xfrm rot="10800000">
              <a:off x="2636516" y="1201840"/>
              <a:ext cx="3193494" cy="383044"/>
            </a:xfrm>
            <a:prstGeom prst="homePlate">
              <a:avLst>
                <a:gd name="adj" fmla="val 64561"/>
              </a:avLst>
            </a:prstGeom>
            <a:noFill/>
            <a:ln w="25400" cap="flat" cmpd="sng">
              <a:solidFill>
                <a:srgbClr val="AF4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69" name="Google Shape;1069;p107"/>
          <p:cNvSpPr/>
          <p:nvPr/>
        </p:nvSpPr>
        <p:spPr>
          <a:xfrm>
            <a:off x="3983928" y="2929869"/>
            <a:ext cx="3961901" cy="192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 am Yeina from Beep by StoreHub. I would like to provide an update on your recent order from our app. Is it a convenient time to speak with you now? It will take only about 10 mins.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70" name="Google Shape;1070;p107"/>
          <p:cNvGrpSpPr/>
          <p:nvPr/>
        </p:nvGrpSpPr>
        <p:grpSpPr>
          <a:xfrm>
            <a:off x="6245448" y="2261276"/>
            <a:ext cx="2284409" cy="510725"/>
            <a:chOff x="4684086" y="1695957"/>
            <a:chExt cx="1713307" cy="383044"/>
          </a:xfrm>
        </p:grpSpPr>
        <p:sp>
          <p:nvSpPr>
            <p:cNvPr id="1071" name="Google Shape;1071;p107"/>
            <p:cNvSpPr/>
            <p:nvPr/>
          </p:nvSpPr>
          <p:spPr>
            <a:xfrm>
              <a:off x="4684086" y="1695957"/>
              <a:ext cx="1713307" cy="383044"/>
            </a:xfrm>
            <a:prstGeom prst="homePlate">
              <a:avLst>
                <a:gd name="adj" fmla="val 50636"/>
              </a:avLst>
            </a:pr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2" name="Google Shape;1072;p107"/>
            <p:cNvSpPr/>
            <p:nvPr/>
          </p:nvSpPr>
          <p:spPr>
            <a:xfrm>
              <a:off x="4695260" y="1708828"/>
              <a:ext cx="161408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Yes. Jade speaking.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73" name="Google Shape;1073;p107"/>
          <p:cNvSpPr/>
          <p:nvPr/>
        </p:nvSpPr>
        <p:spPr>
          <a:xfrm rot="10800000">
            <a:off x="3515356" y="2935511"/>
            <a:ext cx="4264125" cy="1931128"/>
          </a:xfrm>
          <a:prstGeom prst="homePlate">
            <a:avLst>
              <a:gd name="adj" fmla="val 20796"/>
            </a:avLst>
          </a:prstGeom>
          <a:noFill/>
          <a:ln w="25400" cap="flat" cmpd="sng">
            <a:solidFill>
              <a:srgbClr val="AF4B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74" name="Google Shape;1074;p107"/>
          <p:cNvGrpSpPr/>
          <p:nvPr/>
        </p:nvGrpSpPr>
        <p:grpSpPr>
          <a:xfrm>
            <a:off x="3339545" y="5037428"/>
            <a:ext cx="5380469" cy="711316"/>
            <a:chOff x="2504659" y="3778071"/>
            <a:chExt cx="4035352" cy="533487"/>
          </a:xfrm>
        </p:grpSpPr>
        <p:grpSp>
          <p:nvGrpSpPr>
            <p:cNvPr id="1075" name="Google Shape;1075;p107"/>
            <p:cNvGrpSpPr/>
            <p:nvPr/>
          </p:nvGrpSpPr>
          <p:grpSpPr>
            <a:xfrm flipH="1">
              <a:off x="2504659" y="3778071"/>
              <a:ext cx="2357145" cy="414644"/>
              <a:chOff x="3179284" y="3890379"/>
              <a:chExt cx="2357145" cy="414644"/>
            </a:xfrm>
          </p:grpSpPr>
          <p:sp>
            <p:nvSpPr>
              <p:cNvPr id="1076" name="Google Shape;1076;p107"/>
              <p:cNvSpPr/>
              <p:nvPr/>
            </p:nvSpPr>
            <p:spPr>
              <a:xfrm>
                <a:off x="3179284" y="3890379"/>
                <a:ext cx="2357145" cy="225719"/>
              </a:xfrm>
              <a:custGeom>
                <a:avLst/>
                <a:gdLst/>
                <a:ahLst/>
                <a:cxnLst/>
                <a:rect l="l" t="t" r="r" b="b"/>
                <a:pathLst>
                  <a:path w="33720" h="4002" fill="none" extrusionOk="0">
                    <a:moveTo>
                      <a:pt x="33719" y="1"/>
                    </a:moveTo>
                    <a:lnTo>
                      <a:pt x="29052" y="4001"/>
                    </a:lnTo>
                    <a:lnTo>
                      <a:pt x="1" y="4001"/>
                    </a:lnTo>
                  </a:path>
                </a:pathLst>
              </a:custGeom>
              <a:solidFill>
                <a:srgbClr val="7030A0"/>
              </a:solidFill>
              <a:ln w="28575" cap="flat" cmpd="sng">
                <a:solidFill>
                  <a:srgbClr val="7030A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1077" name="Google Shape;1077;p107"/>
              <p:cNvGrpSpPr/>
              <p:nvPr/>
            </p:nvGrpSpPr>
            <p:grpSpPr>
              <a:xfrm rot="10800000" flipH="1">
                <a:off x="3901200" y="4180322"/>
                <a:ext cx="1281300" cy="124701"/>
                <a:chOff x="367025" y="2970279"/>
                <a:chExt cx="698491" cy="67985"/>
              </a:xfrm>
            </p:grpSpPr>
            <p:sp>
              <p:nvSpPr>
                <p:cNvPr id="1078" name="Google Shape;1078;p107"/>
                <p:cNvSpPr/>
                <p:nvPr/>
              </p:nvSpPr>
              <p:spPr>
                <a:xfrm>
                  <a:off x="367025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79" name="Google Shape;1079;p107"/>
                <p:cNvSpPr/>
                <p:nvPr/>
              </p:nvSpPr>
              <p:spPr>
                <a:xfrm>
                  <a:off x="493121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80" name="Google Shape;1080;p107"/>
                <p:cNvSpPr/>
                <p:nvPr/>
              </p:nvSpPr>
              <p:spPr>
                <a:xfrm>
                  <a:off x="619216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81" name="Google Shape;1081;p107"/>
                <p:cNvSpPr/>
                <p:nvPr/>
              </p:nvSpPr>
              <p:spPr>
                <a:xfrm>
                  <a:off x="745312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82" name="Google Shape;1082;p107"/>
                <p:cNvSpPr/>
                <p:nvPr/>
              </p:nvSpPr>
              <p:spPr>
                <a:xfrm>
                  <a:off x="871408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83" name="Google Shape;1083;p107"/>
                <p:cNvSpPr/>
                <p:nvPr/>
              </p:nvSpPr>
              <p:spPr>
                <a:xfrm>
                  <a:off x="997504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  <p:grpSp>
          <p:nvGrpSpPr>
            <p:cNvPr id="1084" name="Google Shape;1084;p107"/>
            <p:cNvGrpSpPr/>
            <p:nvPr/>
          </p:nvGrpSpPr>
          <p:grpSpPr>
            <a:xfrm>
              <a:off x="4182866" y="3778071"/>
              <a:ext cx="2357145" cy="414644"/>
              <a:chOff x="3179284" y="3890379"/>
              <a:chExt cx="2357145" cy="414644"/>
            </a:xfrm>
          </p:grpSpPr>
          <p:sp>
            <p:nvSpPr>
              <p:cNvPr id="1085" name="Google Shape;1085;p107"/>
              <p:cNvSpPr/>
              <p:nvPr/>
            </p:nvSpPr>
            <p:spPr>
              <a:xfrm>
                <a:off x="3179284" y="3890379"/>
                <a:ext cx="2357145" cy="225719"/>
              </a:xfrm>
              <a:custGeom>
                <a:avLst/>
                <a:gdLst/>
                <a:ahLst/>
                <a:cxnLst/>
                <a:rect l="l" t="t" r="r" b="b"/>
                <a:pathLst>
                  <a:path w="33720" h="4002" fill="none" extrusionOk="0">
                    <a:moveTo>
                      <a:pt x="33719" y="1"/>
                    </a:moveTo>
                    <a:lnTo>
                      <a:pt x="29052" y="4001"/>
                    </a:lnTo>
                    <a:lnTo>
                      <a:pt x="1" y="4001"/>
                    </a:lnTo>
                  </a:path>
                </a:pathLst>
              </a:custGeom>
              <a:solidFill>
                <a:srgbClr val="7030A0"/>
              </a:solidFill>
              <a:ln w="28575" cap="flat" cmpd="sng">
                <a:solidFill>
                  <a:srgbClr val="7030A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1086" name="Google Shape;1086;p107"/>
              <p:cNvGrpSpPr/>
              <p:nvPr/>
            </p:nvGrpSpPr>
            <p:grpSpPr>
              <a:xfrm rot="10800000" flipH="1">
                <a:off x="3901200" y="4180322"/>
                <a:ext cx="1281300" cy="124701"/>
                <a:chOff x="367025" y="2970279"/>
                <a:chExt cx="698491" cy="67985"/>
              </a:xfrm>
            </p:grpSpPr>
            <p:sp>
              <p:nvSpPr>
                <p:cNvPr id="1087" name="Google Shape;1087;p107"/>
                <p:cNvSpPr/>
                <p:nvPr/>
              </p:nvSpPr>
              <p:spPr>
                <a:xfrm>
                  <a:off x="367025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88" name="Google Shape;1088;p107"/>
                <p:cNvSpPr/>
                <p:nvPr/>
              </p:nvSpPr>
              <p:spPr>
                <a:xfrm>
                  <a:off x="493121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89" name="Google Shape;1089;p107"/>
                <p:cNvSpPr/>
                <p:nvPr/>
              </p:nvSpPr>
              <p:spPr>
                <a:xfrm>
                  <a:off x="619216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extrusionOk="0">
                      <a:moveTo>
                        <a:pt x="1" y="0"/>
                      </a:moveTo>
                      <a:lnTo>
                        <a:pt x="1" y="2465"/>
                      </a:lnTo>
                      <a:lnTo>
                        <a:pt x="2465" y="2465"/>
                      </a:lnTo>
                      <a:lnTo>
                        <a:pt x="2465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90" name="Google Shape;1090;p107"/>
                <p:cNvSpPr/>
                <p:nvPr/>
              </p:nvSpPr>
              <p:spPr>
                <a:xfrm>
                  <a:off x="745312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91" name="Google Shape;1091;p107"/>
                <p:cNvSpPr/>
                <p:nvPr/>
              </p:nvSpPr>
              <p:spPr>
                <a:xfrm>
                  <a:off x="871408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092" name="Google Shape;1092;p107"/>
                <p:cNvSpPr/>
                <p:nvPr/>
              </p:nvSpPr>
              <p:spPr>
                <a:xfrm>
                  <a:off x="997504" y="2970279"/>
                  <a:ext cx="68012" cy="67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6" h="2465" fill="none" extrusionOk="0">
                      <a:moveTo>
                        <a:pt x="1" y="0"/>
                      </a:moveTo>
                      <a:lnTo>
                        <a:pt x="2465" y="0"/>
                      </a:lnTo>
                      <a:lnTo>
                        <a:pt x="2465" y="2465"/>
                      </a:lnTo>
                      <a:lnTo>
                        <a:pt x="1" y="2465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9525" cap="flat" cmpd="sng">
                  <a:solidFill>
                    <a:srgbClr val="7030A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  <p:sp>
          <p:nvSpPr>
            <p:cNvPr id="1093" name="Google Shape;1093;p107"/>
            <p:cNvSpPr txBox="1"/>
            <p:nvPr/>
          </p:nvSpPr>
          <p:spPr>
            <a:xfrm>
              <a:off x="4004482" y="3890930"/>
              <a:ext cx="1036958" cy="420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1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BEEP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094" name="Google Shape;1094;p10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5" name="Google Shape;1095;p107"/>
          <p:cNvGrpSpPr/>
          <p:nvPr/>
        </p:nvGrpSpPr>
        <p:grpSpPr>
          <a:xfrm>
            <a:off x="9453750" y="4830785"/>
            <a:ext cx="2482832" cy="1677923"/>
            <a:chOff x="9977441" y="4677377"/>
            <a:chExt cx="1842273" cy="1413583"/>
          </a:xfrm>
        </p:grpSpPr>
        <p:grpSp>
          <p:nvGrpSpPr>
            <p:cNvPr id="1096" name="Google Shape;1096;p107"/>
            <p:cNvGrpSpPr/>
            <p:nvPr/>
          </p:nvGrpSpPr>
          <p:grpSpPr>
            <a:xfrm>
              <a:off x="9977441" y="4677377"/>
              <a:ext cx="1842273" cy="1413583"/>
              <a:chOff x="9229162" y="2368375"/>
              <a:chExt cx="1686600" cy="1169507"/>
            </a:xfrm>
          </p:grpSpPr>
          <p:sp>
            <p:nvSpPr>
              <p:cNvPr id="1097" name="Google Shape;1097;p107"/>
              <p:cNvSpPr/>
              <p:nvPr/>
            </p:nvSpPr>
            <p:spPr>
              <a:xfrm>
                <a:off x="9229162" y="2683781"/>
                <a:ext cx="1686600" cy="854100"/>
              </a:xfrm>
              <a:prstGeom prst="roundRect">
                <a:avLst>
                  <a:gd name="adj" fmla="val 5133"/>
                </a:avLst>
              </a:prstGeom>
              <a:solidFill>
                <a:srgbClr val="FFFFFF"/>
              </a:solidFill>
              <a:ln w="9525" cap="flat" cmpd="sng">
                <a:solidFill>
                  <a:srgbClr val="FF24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99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098" name="Google Shape;1098;p107"/>
              <p:cNvSpPr/>
              <p:nvPr/>
            </p:nvSpPr>
            <p:spPr>
              <a:xfrm>
                <a:off x="9426560" y="2419633"/>
                <a:ext cx="1425300" cy="3042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rgbClr val="FFFFFF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Important Note!</a:t>
                </a:r>
                <a:endParaRPr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pic>
            <p:nvPicPr>
              <p:cNvPr id="1099" name="Google Shape;1099;p107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8731" y="2368375"/>
                <a:ext cx="382860" cy="396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00" name="Google Shape;1100;p107"/>
            <p:cNvSpPr txBox="1"/>
            <p:nvPr/>
          </p:nvSpPr>
          <p:spPr>
            <a:xfrm>
              <a:off x="10026359" y="5058597"/>
              <a:ext cx="1744500" cy="10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 is important for players to inform the merchants upfront on the purpose of the call at the beginning. </a:t>
              </a: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 NOT </a:t>
              </a:r>
              <a:r>
                <a:rPr lang="en-US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start with the conversation if “they are free to speak now” without relaying the agenda of the call.</a:t>
              </a: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8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Clarity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06" name="Google Shape;1106;p108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b="1">
                <a:solidFill>
                  <a:srgbClr val="000000"/>
                </a:solidFill>
              </a:rPr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1107" name="Google Shape;1107;p108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Greeting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8" name="Google Shape;1108;p108"/>
          <p:cNvSpPr txBox="1"/>
          <p:nvPr/>
        </p:nvSpPr>
        <p:spPr>
          <a:xfrm>
            <a:off x="2394776" y="1871028"/>
            <a:ext cx="7235387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0070C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says the time is right to speak now</a:t>
            </a:r>
            <a:endParaRPr sz="1900" b="1" i="0" u="none" strike="noStrike" cap="none">
              <a:solidFill>
                <a:srgbClr val="0070C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810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 panose="020B0502040504020204"/>
              <a:buChar char="⮚"/>
            </a:pPr>
            <a:r>
              <a:rPr lang="en-US" sz="1600" b="0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“Thank you for your confirmation. Before I proceed, I want to inform you that our conversation may be recorded for quality and training purposes.</a:t>
            </a:r>
            <a:r>
              <a:rPr lang="en-US" sz="1600" b="0" i="0" u="none" strike="noStrike" cap="none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</a:t>
            </a:r>
            <a:endParaRPr sz="1600" b="0" i="0" u="none" strike="noStrike" cap="none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109" name="Google Shape;1109;p108"/>
          <p:cNvGrpSpPr/>
          <p:nvPr/>
        </p:nvGrpSpPr>
        <p:grpSpPr>
          <a:xfrm>
            <a:off x="375089" y="1523577"/>
            <a:ext cx="1795979" cy="1692181"/>
            <a:chOff x="420856" y="859321"/>
            <a:chExt cx="1899205" cy="1882442"/>
          </a:xfrm>
        </p:grpSpPr>
        <p:grpSp>
          <p:nvGrpSpPr>
            <p:cNvPr id="1110" name="Google Shape;1110;p108"/>
            <p:cNvGrpSpPr/>
            <p:nvPr/>
          </p:nvGrpSpPr>
          <p:grpSpPr>
            <a:xfrm flipH="1">
              <a:off x="420856" y="859321"/>
              <a:ext cx="1899205" cy="1882442"/>
              <a:chOff x="81652" y="14569"/>
              <a:chExt cx="5114400" cy="5114400"/>
            </a:xfrm>
          </p:grpSpPr>
          <p:sp>
            <p:nvSpPr>
              <p:cNvPr id="1111" name="Google Shape;1111;p108"/>
              <p:cNvSpPr/>
              <p:nvPr/>
            </p:nvSpPr>
            <p:spPr>
              <a:xfrm>
                <a:off x="81652" y="14569"/>
                <a:ext cx="5114400" cy="51144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65000">
                    <a:srgbClr val="FFFFFF">
                      <a:alpha val="0"/>
                    </a:srgbClr>
                  </a:gs>
                  <a:gs pos="100000">
                    <a:srgbClr val="5ED2F1"/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>
                <a:solidFill>
                  <a:srgbClr val="81F5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12" name="Google Shape;1112;p108"/>
              <p:cNvSpPr/>
              <p:nvPr/>
            </p:nvSpPr>
            <p:spPr>
              <a:xfrm>
                <a:off x="672908" y="599759"/>
                <a:ext cx="3943500" cy="3943500"/>
              </a:xfrm>
              <a:prstGeom prst="ellipse">
                <a:avLst/>
              </a:prstGeom>
              <a:solidFill>
                <a:srgbClr val="FFFFFF"/>
              </a:solidFill>
              <a:ln w="28575" cap="flat" cmpd="sng">
                <a:solidFill>
                  <a:srgbClr val="81F5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pic>
          <p:nvPicPr>
            <p:cNvPr id="1113" name="Google Shape;1113;p108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692488" y="1124631"/>
              <a:ext cx="1351629" cy="1351629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114" name="Google Shape;1114;p108"/>
          <p:cNvGrpSpPr/>
          <p:nvPr/>
        </p:nvGrpSpPr>
        <p:grpSpPr>
          <a:xfrm>
            <a:off x="9677873" y="3881873"/>
            <a:ext cx="1795979" cy="1692181"/>
            <a:chOff x="475085" y="3015043"/>
            <a:chExt cx="1899205" cy="1882442"/>
          </a:xfrm>
        </p:grpSpPr>
        <p:grpSp>
          <p:nvGrpSpPr>
            <p:cNvPr id="1115" name="Google Shape;1115;p108"/>
            <p:cNvGrpSpPr/>
            <p:nvPr/>
          </p:nvGrpSpPr>
          <p:grpSpPr>
            <a:xfrm flipH="1">
              <a:off x="475085" y="3015043"/>
              <a:ext cx="1899205" cy="1882442"/>
              <a:chOff x="81652" y="14569"/>
              <a:chExt cx="5114400" cy="5114400"/>
            </a:xfrm>
          </p:grpSpPr>
          <p:sp>
            <p:nvSpPr>
              <p:cNvPr id="1116" name="Google Shape;1116;p108"/>
              <p:cNvSpPr/>
              <p:nvPr/>
            </p:nvSpPr>
            <p:spPr>
              <a:xfrm>
                <a:off x="81652" y="14569"/>
                <a:ext cx="5114400" cy="51144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65000">
                    <a:srgbClr val="FFFFFF">
                      <a:alpha val="0"/>
                    </a:srgbClr>
                  </a:gs>
                  <a:gs pos="100000">
                    <a:srgbClr val="5ED2F1"/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17" name="Google Shape;1117;p108"/>
              <p:cNvSpPr/>
              <p:nvPr/>
            </p:nvSpPr>
            <p:spPr>
              <a:xfrm>
                <a:off x="672908" y="599759"/>
                <a:ext cx="3943500" cy="3943500"/>
              </a:xfrm>
              <a:prstGeom prst="ellipse">
                <a:avLst/>
              </a:prstGeom>
              <a:solidFill>
                <a:srgbClr val="FFFFFF"/>
              </a:solidFill>
              <a:ln w="2857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pic>
          <p:nvPicPr>
            <p:cNvPr id="1118" name="Google Shape;1118;p10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746717" y="3280353"/>
              <a:ext cx="1351629" cy="135162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119" name="Google Shape;1119;p108"/>
          <p:cNvSpPr/>
          <p:nvPr/>
        </p:nvSpPr>
        <p:spPr>
          <a:xfrm>
            <a:off x="2442487" y="3959780"/>
            <a:ext cx="7235387" cy="136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0070C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says he/she is busy at the moment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10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 panose="020B0502040504020204"/>
              <a:buChar char="⮚"/>
            </a:pPr>
            <a:r>
              <a:rPr lang="en-US" sz="1900" b="0" i="1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“I see, may I know when is the most convenient date/time for me to contact you again?”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120" name="Google Shape;1120;p108"/>
          <p:cNvGrpSpPr/>
          <p:nvPr/>
        </p:nvGrpSpPr>
        <p:grpSpPr>
          <a:xfrm flipH="1">
            <a:off x="1910121" y="2936572"/>
            <a:ext cx="7767751" cy="552859"/>
            <a:chOff x="-289382" y="3890379"/>
            <a:chExt cx="5825813" cy="414644"/>
          </a:xfrm>
        </p:grpSpPr>
        <p:sp>
          <p:nvSpPr>
            <p:cNvPr id="1121" name="Google Shape;1121;p108"/>
            <p:cNvSpPr/>
            <p:nvPr/>
          </p:nvSpPr>
          <p:spPr>
            <a:xfrm>
              <a:off x="-289382" y="3890379"/>
              <a:ext cx="5825813" cy="225719"/>
            </a:xfrm>
            <a:custGeom>
              <a:avLst/>
              <a:gdLst/>
              <a:ahLst/>
              <a:cxnLst/>
              <a:rect l="l" t="t" r="r" b="b"/>
              <a:pathLst>
                <a:path w="33720" h="4002" fill="none" extrusionOk="0">
                  <a:moveTo>
                    <a:pt x="33719" y="1"/>
                  </a:moveTo>
                  <a:lnTo>
                    <a:pt x="29052" y="4001"/>
                  </a:lnTo>
                  <a:lnTo>
                    <a:pt x="1" y="4001"/>
                  </a:lnTo>
                </a:path>
              </a:pathLst>
            </a:custGeom>
            <a:noFill/>
            <a:ln w="28575" cap="flat" cmpd="sng">
              <a:solidFill>
                <a:srgbClr val="81F5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1122" name="Google Shape;1122;p108"/>
            <p:cNvGrpSpPr/>
            <p:nvPr/>
          </p:nvGrpSpPr>
          <p:grpSpPr>
            <a:xfrm rot="10800000" flipH="1">
              <a:off x="3901200" y="4180322"/>
              <a:ext cx="1281300" cy="124701"/>
              <a:chOff x="367025" y="2970279"/>
              <a:chExt cx="698491" cy="67985"/>
            </a:xfrm>
          </p:grpSpPr>
          <p:sp>
            <p:nvSpPr>
              <p:cNvPr id="1123" name="Google Shape;1123;p108"/>
              <p:cNvSpPr/>
              <p:nvPr/>
            </p:nvSpPr>
            <p:spPr>
              <a:xfrm>
                <a:off x="367025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5ED2F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24" name="Google Shape;1124;p108"/>
              <p:cNvSpPr/>
              <p:nvPr/>
            </p:nvSpPr>
            <p:spPr>
              <a:xfrm>
                <a:off x="493121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5ED2F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25" name="Google Shape;1125;p108"/>
              <p:cNvSpPr/>
              <p:nvPr/>
            </p:nvSpPr>
            <p:spPr>
              <a:xfrm>
                <a:off x="619216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5ED2F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26" name="Google Shape;1126;p108"/>
              <p:cNvSpPr/>
              <p:nvPr/>
            </p:nvSpPr>
            <p:spPr>
              <a:xfrm>
                <a:off x="745312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81F5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27" name="Google Shape;1127;p108"/>
              <p:cNvSpPr/>
              <p:nvPr/>
            </p:nvSpPr>
            <p:spPr>
              <a:xfrm>
                <a:off x="871408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1F5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28" name="Google Shape;1128;p108"/>
              <p:cNvSpPr/>
              <p:nvPr/>
            </p:nvSpPr>
            <p:spPr>
              <a:xfrm>
                <a:off x="997504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1F5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129" name="Google Shape;1129;p108"/>
          <p:cNvGrpSpPr/>
          <p:nvPr/>
        </p:nvGrpSpPr>
        <p:grpSpPr>
          <a:xfrm flipH="1">
            <a:off x="2532244" y="5149907"/>
            <a:ext cx="7235387" cy="521044"/>
            <a:chOff x="1682861" y="3914240"/>
            <a:chExt cx="5426540" cy="390783"/>
          </a:xfrm>
        </p:grpSpPr>
        <p:sp>
          <p:nvSpPr>
            <p:cNvPr id="1130" name="Google Shape;1130;p108"/>
            <p:cNvSpPr/>
            <p:nvPr/>
          </p:nvSpPr>
          <p:spPr>
            <a:xfrm flipH="1">
              <a:off x="1682861" y="3914240"/>
              <a:ext cx="5426540" cy="225719"/>
            </a:xfrm>
            <a:custGeom>
              <a:avLst/>
              <a:gdLst/>
              <a:ahLst/>
              <a:cxnLst/>
              <a:rect l="l" t="t" r="r" b="b"/>
              <a:pathLst>
                <a:path w="33720" h="4002" fill="none" extrusionOk="0">
                  <a:moveTo>
                    <a:pt x="33719" y="1"/>
                  </a:moveTo>
                  <a:lnTo>
                    <a:pt x="29052" y="4001"/>
                  </a:lnTo>
                  <a:lnTo>
                    <a:pt x="1" y="4001"/>
                  </a:lnTo>
                </a:path>
              </a:pathLst>
            </a:custGeom>
            <a:noFill/>
            <a:ln w="28575" cap="flat" cmpd="sng">
              <a:solidFill>
                <a:srgbClr val="7030A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1131" name="Google Shape;1131;p108"/>
            <p:cNvGrpSpPr/>
            <p:nvPr/>
          </p:nvGrpSpPr>
          <p:grpSpPr>
            <a:xfrm rot="10800000" flipH="1">
              <a:off x="3901200" y="4180322"/>
              <a:ext cx="1281300" cy="124701"/>
              <a:chOff x="367025" y="2970279"/>
              <a:chExt cx="698491" cy="67985"/>
            </a:xfrm>
          </p:grpSpPr>
          <p:sp>
            <p:nvSpPr>
              <p:cNvPr id="1132" name="Google Shape;1132;p108"/>
              <p:cNvSpPr/>
              <p:nvPr/>
            </p:nvSpPr>
            <p:spPr>
              <a:xfrm>
                <a:off x="367025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33" name="Google Shape;1133;p108"/>
              <p:cNvSpPr/>
              <p:nvPr/>
            </p:nvSpPr>
            <p:spPr>
              <a:xfrm>
                <a:off x="493121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34" name="Google Shape;1134;p108"/>
              <p:cNvSpPr/>
              <p:nvPr/>
            </p:nvSpPr>
            <p:spPr>
              <a:xfrm>
                <a:off x="619216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extrusionOk="0">
                    <a:moveTo>
                      <a:pt x="1" y="0"/>
                    </a:moveTo>
                    <a:lnTo>
                      <a:pt x="1" y="2465"/>
                    </a:lnTo>
                    <a:lnTo>
                      <a:pt x="2465" y="246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rgbClr val="7030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35" name="Google Shape;1135;p108"/>
              <p:cNvSpPr/>
              <p:nvPr/>
            </p:nvSpPr>
            <p:spPr>
              <a:xfrm>
                <a:off x="745312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solidFill>
                <a:srgbClr val="5ED2F1"/>
              </a:solidFill>
              <a:ln w="9525" cap="flat" cmpd="sng">
                <a:solidFill>
                  <a:srgbClr val="7030A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36" name="Google Shape;1136;p108"/>
              <p:cNvSpPr/>
              <p:nvPr/>
            </p:nvSpPr>
            <p:spPr>
              <a:xfrm>
                <a:off x="871408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030A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37" name="Google Shape;1137;p108"/>
              <p:cNvSpPr/>
              <p:nvPr/>
            </p:nvSpPr>
            <p:spPr>
              <a:xfrm>
                <a:off x="997504" y="2970279"/>
                <a:ext cx="68012" cy="6798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5" fill="none" extrusionOk="0">
                    <a:moveTo>
                      <a:pt x="1" y="0"/>
                    </a:moveTo>
                    <a:lnTo>
                      <a:pt x="2465" y="0"/>
                    </a:lnTo>
                    <a:lnTo>
                      <a:pt x="2465" y="2465"/>
                    </a:lnTo>
                    <a:lnTo>
                      <a:pt x="1" y="246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030A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pic>
        <p:nvPicPr>
          <p:cNvPr id="1138" name="Google Shape;1138;p10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0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" y="0"/>
            <a:ext cx="12183036" cy="468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09" descr="A picture containing text, clock, clipar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09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09"/>
          <p:cNvSpPr txBox="1"/>
          <p:nvPr>
            <p:ph type="title"/>
          </p:nvPr>
        </p:nvSpPr>
        <p:spPr>
          <a:xfrm>
            <a:off x="631957" y="5496951"/>
            <a:ext cx="10515600" cy="59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Probing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0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52" name="Google Shape;1152;p110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53" name="Google Shape;1153;p110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4" name="Google Shape;1154;p110"/>
          <p:cNvSpPr txBox="1"/>
          <p:nvPr/>
        </p:nvSpPr>
        <p:spPr>
          <a:xfrm>
            <a:off x="4177429" y="2021759"/>
            <a:ext cx="3022108" cy="35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Titillium Web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155" name="Google Shape;1155;p110"/>
          <p:cNvGrpSpPr/>
          <p:nvPr/>
        </p:nvGrpSpPr>
        <p:grpSpPr>
          <a:xfrm>
            <a:off x="4335969" y="2521719"/>
            <a:ext cx="2301568" cy="410369"/>
            <a:chOff x="6401295" y="2280635"/>
            <a:chExt cx="1726176" cy="307777"/>
          </a:xfrm>
        </p:grpSpPr>
        <p:sp>
          <p:nvSpPr>
            <p:cNvPr id="1156" name="Google Shape;1156;p110"/>
            <p:cNvSpPr/>
            <p:nvPr/>
          </p:nvSpPr>
          <p:spPr>
            <a:xfrm rot="10800000" flipH="1">
              <a:off x="6401295" y="2428382"/>
              <a:ext cx="109537" cy="10948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" y="0"/>
                  </a:moveTo>
                  <a:lnTo>
                    <a:pt x="1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FFBA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157" name="Google Shape;1157;p110"/>
            <p:cNvSpPr txBox="1"/>
            <p:nvPr/>
          </p:nvSpPr>
          <p:spPr>
            <a:xfrm>
              <a:off x="6638949" y="2280635"/>
              <a:ext cx="14885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Active Listening</a:t>
              </a:r>
              <a:endParaRPr sz="1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58" name="Google Shape;1158;p110"/>
          <p:cNvGrpSpPr/>
          <p:nvPr/>
        </p:nvGrpSpPr>
        <p:grpSpPr>
          <a:xfrm>
            <a:off x="4335972" y="3076575"/>
            <a:ext cx="2301565" cy="410369"/>
            <a:chOff x="6401294" y="2696051"/>
            <a:chExt cx="1726174" cy="307777"/>
          </a:xfrm>
        </p:grpSpPr>
        <p:sp>
          <p:nvSpPr>
            <p:cNvPr id="1159" name="Google Shape;1159;p110"/>
            <p:cNvSpPr/>
            <p:nvPr/>
          </p:nvSpPr>
          <p:spPr>
            <a:xfrm rot="10800000" flipH="1">
              <a:off x="6401294" y="2846705"/>
              <a:ext cx="109537" cy="10948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" y="0"/>
                  </a:moveTo>
                  <a:lnTo>
                    <a:pt x="1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FF99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160" name="Google Shape;1160;p110"/>
            <p:cNvSpPr txBox="1"/>
            <p:nvPr/>
          </p:nvSpPr>
          <p:spPr>
            <a:xfrm>
              <a:off x="6638948" y="2696051"/>
              <a:ext cx="14885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Empathy</a:t>
              </a:r>
              <a:endParaRPr sz="1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61" name="Google Shape;1161;p110"/>
          <p:cNvGrpSpPr/>
          <p:nvPr/>
        </p:nvGrpSpPr>
        <p:grpSpPr>
          <a:xfrm>
            <a:off x="4335972" y="3630463"/>
            <a:ext cx="2301565" cy="410369"/>
            <a:chOff x="6401294" y="3111467"/>
            <a:chExt cx="1726174" cy="307777"/>
          </a:xfrm>
        </p:grpSpPr>
        <p:sp>
          <p:nvSpPr>
            <p:cNvPr id="1162" name="Google Shape;1162;p110"/>
            <p:cNvSpPr/>
            <p:nvPr/>
          </p:nvSpPr>
          <p:spPr>
            <a:xfrm rot="10800000" flipH="1">
              <a:off x="6401294" y="3250971"/>
              <a:ext cx="109537" cy="10948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" y="0"/>
                  </a:moveTo>
                  <a:lnTo>
                    <a:pt x="1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902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163" name="Google Shape;1163;p110"/>
            <p:cNvSpPr txBox="1"/>
            <p:nvPr/>
          </p:nvSpPr>
          <p:spPr>
            <a:xfrm>
              <a:off x="6638948" y="3111467"/>
              <a:ext cx="14885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Patience</a:t>
              </a:r>
              <a:endParaRPr sz="1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64" name="Google Shape;1164;p110"/>
          <p:cNvGrpSpPr/>
          <p:nvPr/>
        </p:nvGrpSpPr>
        <p:grpSpPr>
          <a:xfrm>
            <a:off x="6637537" y="2532131"/>
            <a:ext cx="5807224" cy="396689"/>
            <a:chOff x="2952252" y="2302097"/>
            <a:chExt cx="4355418" cy="297517"/>
          </a:xfrm>
        </p:grpSpPr>
        <p:sp>
          <p:nvSpPr>
            <p:cNvPr id="1165" name="Google Shape;1165;p110"/>
            <p:cNvSpPr txBox="1"/>
            <p:nvPr/>
          </p:nvSpPr>
          <p:spPr>
            <a:xfrm>
              <a:off x="3528149" y="2302097"/>
              <a:ext cx="3779521" cy="297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Listen for the intention to understand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166" name="Google Shape;1166;p110"/>
            <p:cNvCxnSpPr>
              <a:stCxn id="1157" idx="3"/>
              <a:endCxn id="1165" idx="1"/>
            </p:cNvCxnSpPr>
            <p:nvPr/>
          </p:nvCxnSpPr>
          <p:spPr>
            <a:xfrm>
              <a:off x="2952252" y="2448176"/>
              <a:ext cx="576000" cy="2700"/>
            </a:xfrm>
            <a:prstGeom prst="straightConnector1">
              <a:avLst/>
            </a:prstGeom>
            <a:noFill/>
            <a:ln w="28575" cap="flat" cmpd="sng">
              <a:solidFill>
                <a:srgbClr val="FFBAA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167" name="Google Shape;1167;p110"/>
          <p:cNvGrpSpPr/>
          <p:nvPr/>
        </p:nvGrpSpPr>
        <p:grpSpPr>
          <a:xfrm>
            <a:off x="6637537" y="3116643"/>
            <a:ext cx="5459055" cy="328295"/>
            <a:chOff x="3640009" y="2726102"/>
            <a:chExt cx="4094291" cy="246221"/>
          </a:xfrm>
        </p:grpSpPr>
        <p:sp>
          <p:nvSpPr>
            <p:cNvPr id="1168" name="Google Shape;1168;p110"/>
            <p:cNvSpPr txBox="1"/>
            <p:nvPr/>
          </p:nvSpPr>
          <p:spPr>
            <a:xfrm>
              <a:off x="4215906" y="2726102"/>
              <a:ext cx="351839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Acknowledge customer/merchant‘s emotion</a:t>
              </a:r>
              <a:endParaRPr sz="13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1169" name="Google Shape;1169;p110"/>
            <p:cNvCxnSpPr>
              <a:stCxn id="1160" idx="3"/>
              <a:endCxn id="1168" idx="1"/>
            </p:cNvCxnSpPr>
            <p:nvPr/>
          </p:nvCxnSpPr>
          <p:spPr>
            <a:xfrm rot="10800000" flipH="1">
              <a:off x="3640009" y="2849339"/>
              <a:ext cx="576000" cy="600"/>
            </a:xfrm>
            <a:prstGeom prst="straightConnector1">
              <a:avLst/>
            </a:prstGeom>
            <a:noFill/>
            <a:ln w="28575" cap="flat" cmpd="sng">
              <a:solidFill>
                <a:srgbClr val="FF997A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170" name="Google Shape;1170;p110"/>
          <p:cNvGrpSpPr/>
          <p:nvPr/>
        </p:nvGrpSpPr>
        <p:grpSpPr>
          <a:xfrm>
            <a:off x="6637537" y="3676589"/>
            <a:ext cx="5964452" cy="328295"/>
            <a:chOff x="3640009" y="3146062"/>
            <a:chExt cx="4473339" cy="246221"/>
          </a:xfrm>
        </p:grpSpPr>
        <p:sp>
          <p:nvSpPr>
            <p:cNvPr id="1171" name="Google Shape;1171;p110"/>
            <p:cNvSpPr txBox="1"/>
            <p:nvPr/>
          </p:nvSpPr>
          <p:spPr>
            <a:xfrm>
              <a:off x="4215906" y="3146062"/>
              <a:ext cx="3897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Make no hasty verdicts</a:t>
              </a:r>
              <a:endParaRPr sz="13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1172" name="Google Shape;1172;p110"/>
            <p:cNvCxnSpPr>
              <a:stCxn id="1163" idx="3"/>
              <a:endCxn id="1171" idx="1"/>
            </p:cNvCxnSpPr>
            <p:nvPr/>
          </p:nvCxnSpPr>
          <p:spPr>
            <a:xfrm>
              <a:off x="3640009" y="3265356"/>
              <a:ext cx="576000" cy="3900"/>
            </a:xfrm>
            <a:prstGeom prst="straightConnector1">
              <a:avLst/>
            </a:prstGeom>
            <a:noFill/>
            <a:ln w="28575" cap="flat" cmpd="sng">
              <a:solidFill>
                <a:srgbClr val="D83300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173" name="Google Shape;1173;p110"/>
          <p:cNvGrpSpPr/>
          <p:nvPr/>
        </p:nvGrpSpPr>
        <p:grpSpPr>
          <a:xfrm>
            <a:off x="-118947" y="1972983"/>
            <a:ext cx="3995552" cy="3537211"/>
            <a:chOff x="-89210" y="1479737"/>
            <a:chExt cx="2996664" cy="2652908"/>
          </a:xfrm>
        </p:grpSpPr>
        <p:sp>
          <p:nvSpPr>
            <p:cNvPr id="1174" name="Google Shape;1174;p110"/>
            <p:cNvSpPr/>
            <p:nvPr/>
          </p:nvSpPr>
          <p:spPr>
            <a:xfrm rot="10800000">
              <a:off x="99433" y="1479737"/>
              <a:ext cx="2548044" cy="2548044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100000">
                  <a:srgbClr val="5ED2F1"/>
                </a:gs>
              </a:gsLst>
              <a:path path="circle">
                <a:fillToRect l="50000" t="50000" r="50000" b="50000"/>
              </a:path>
              <a:tileRect/>
            </a:gra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175" name="Google Shape;1175;p110"/>
            <p:cNvSpPr/>
            <p:nvPr/>
          </p:nvSpPr>
          <p:spPr>
            <a:xfrm rot="10800000">
              <a:off x="391113" y="1771284"/>
              <a:ext cx="1964690" cy="1964690"/>
            </a:xfrm>
            <a:prstGeom prst="ellipse">
              <a:avLst/>
            </a:prstGeom>
            <a:noFill/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1176" name="Google Shape;1176;p110"/>
            <p:cNvGrpSpPr/>
            <p:nvPr/>
          </p:nvGrpSpPr>
          <p:grpSpPr>
            <a:xfrm rot="10800000" flipH="1">
              <a:off x="2401958" y="1592774"/>
              <a:ext cx="505496" cy="178510"/>
              <a:chOff x="4856845" y="3700725"/>
              <a:chExt cx="326275" cy="115225"/>
            </a:xfrm>
          </p:grpSpPr>
          <p:sp>
            <p:nvSpPr>
              <p:cNvPr id="1177" name="Google Shape;1177;p110"/>
              <p:cNvSpPr/>
              <p:nvPr/>
            </p:nvSpPr>
            <p:spPr>
              <a:xfrm>
                <a:off x="4856845" y="3700725"/>
                <a:ext cx="66425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4609" fill="none" extrusionOk="0">
                    <a:moveTo>
                      <a:pt x="1" y="4609"/>
                    </a:moveTo>
                    <a:lnTo>
                      <a:pt x="2656" y="2299"/>
                    </a:ln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 panose="020B0604020202020204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178" name="Google Shape;1178;p110"/>
              <p:cNvSpPr/>
              <p:nvPr/>
            </p:nvSpPr>
            <p:spPr>
              <a:xfrm>
                <a:off x="4943170" y="3700725"/>
                <a:ext cx="66700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4609" fill="none" extrusionOk="0">
                    <a:moveTo>
                      <a:pt x="1" y="4609"/>
                    </a:moveTo>
                    <a:lnTo>
                      <a:pt x="2668" y="2299"/>
                    </a:ln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 panose="020B0604020202020204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179" name="Google Shape;1179;p110"/>
              <p:cNvSpPr/>
              <p:nvPr/>
            </p:nvSpPr>
            <p:spPr>
              <a:xfrm>
                <a:off x="5029795" y="3700725"/>
                <a:ext cx="66700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4609" fill="none" extrusionOk="0">
                    <a:moveTo>
                      <a:pt x="1" y="4609"/>
                    </a:moveTo>
                    <a:lnTo>
                      <a:pt x="2668" y="2299"/>
                    </a:ln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 panose="020B0604020202020204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180" name="Google Shape;1180;p110"/>
              <p:cNvSpPr/>
              <p:nvPr/>
            </p:nvSpPr>
            <p:spPr>
              <a:xfrm>
                <a:off x="5116420" y="3700725"/>
                <a:ext cx="66700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4609" fill="none" extrusionOk="0">
                    <a:moveTo>
                      <a:pt x="0" y="4609"/>
                    </a:moveTo>
                    <a:lnTo>
                      <a:pt x="2667" y="2299"/>
                    </a:lnTo>
                    <a:lnTo>
                      <a:pt x="0" y="1"/>
                    </a:lnTo>
                  </a:path>
                </a:pathLst>
              </a:custGeom>
              <a:noFill/>
              <a:ln w="38100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 panose="020B0604020202020204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sp>
          <p:nvSpPr>
            <p:cNvPr id="1181" name="Google Shape;1181;p110"/>
            <p:cNvSpPr txBox="1"/>
            <p:nvPr/>
          </p:nvSpPr>
          <p:spPr>
            <a:xfrm>
              <a:off x="565788" y="2199792"/>
              <a:ext cx="1615331" cy="1025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“Discover customer’s </a:t>
              </a:r>
              <a:r>
                <a:rPr lang="en-US" sz="1900" b="1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</a:t>
              </a:r>
              <a:r>
                <a:rPr lang="en-US" sz="19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eeds, </a:t>
              </a:r>
              <a:r>
                <a:rPr lang="en-US" sz="1900" b="1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</a:t>
              </a:r>
              <a:r>
                <a:rPr lang="en-US" sz="19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ants &amp; </a:t>
              </a:r>
              <a:r>
                <a:rPr lang="en-US" sz="1900" b="1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</a:t>
              </a:r>
              <a:r>
                <a:rPr lang="en-US" sz="19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oncern”</a:t>
              </a:r>
              <a:endParaRPr sz="1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182" name="Google Shape;1182;p110"/>
            <p:cNvSpPr txBox="1"/>
            <p:nvPr/>
          </p:nvSpPr>
          <p:spPr>
            <a:xfrm>
              <a:off x="-89210" y="3824868"/>
              <a:ext cx="1847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183" name="Google Shape;1183;p1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4"/>
          <p:cNvSpPr txBox="1"/>
          <p:nvPr>
            <p:ph type="title"/>
          </p:nvPr>
        </p:nvSpPr>
        <p:spPr>
          <a:xfrm>
            <a:off x="631957" y="4677140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Customer Experience</a:t>
            </a:r>
            <a:endParaRPr lang="en-US"/>
          </a:p>
        </p:txBody>
      </p:sp>
      <p:sp>
        <p:nvSpPr>
          <p:cNvPr id="476" name="Google Shape;476;p84"/>
          <p:cNvSpPr/>
          <p:nvPr/>
        </p:nvSpPr>
        <p:spPr>
          <a:xfrm>
            <a:off x="114000" y="192925"/>
            <a:ext cx="1981800" cy="3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77" name="Google Shape;477;p84" descr="A picture containing text, clock, clipar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5493" y="226970"/>
            <a:ext cx="1596274" cy="23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11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Active Listening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89" name="Google Shape;1189;p111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90" name="Google Shape;1190;p111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91" name="Google Shape;1191;p111"/>
          <p:cNvSpPr/>
          <p:nvPr/>
        </p:nvSpPr>
        <p:spPr>
          <a:xfrm>
            <a:off x="0" y="4503835"/>
            <a:ext cx="9491009" cy="1039924"/>
          </a:xfrm>
          <a:custGeom>
            <a:avLst/>
            <a:gdLst/>
            <a:ahLst/>
            <a:cxnLst/>
            <a:rect l="l" t="t" r="r" b="b"/>
            <a:pathLst>
              <a:path w="7896912" h="894450" extrusionOk="0">
                <a:moveTo>
                  <a:pt x="0" y="0"/>
                </a:moveTo>
                <a:lnTo>
                  <a:pt x="4441413" y="0"/>
                </a:lnTo>
                <a:lnTo>
                  <a:pt x="7896912" y="0"/>
                </a:lnTo>
                <a:lnTo>
                  <a:pt x="7895937" y="3048"/>
                </a:lnTo>
                <a:cubicBezTo>
                  <a:pt x="7862686" y="72321"/>
                  <a:pt x="7794799" y="118041"/>
                  <a:pt x="7722755" y="126353"/>
                </a:cubicBezTo>
                <a:lnTo>
                  <a:pt x="7478915" y="126353"/>
                </a:lnTo>
                <a:lnTo>
                  <a:pt x="7478915" y="458862"/>
                </a:lnTo>
                <a:cubicBezTo>
                  <a:pt x="7478915" y="591866"/>
                  <a:pt x="7441508" y="718635"/>
                  <a:pt x="7371369" y="827480"/>
                </a:cubicBezTo>
                <a:lnTo>
                  <a:pt x="7318495" y="894450"/>
                </a:lnTo>
                <a:lnTo>
                  <a:pt x="4802215" y="894450"/>
                </a:lnTo>
                <a:lnTo>
                  <a:pt x="0" y="894450"/>
                </a:lnTo>
                <a:close/>
              </a:path>
            </a:pathLst>
          </a:custGeom>
          <a:solidFill>
            <a:srgbClr val="FFD049"/>
          </a:solidFill>
          <a:ln>
            <a:noFill/>
          </a:ln>
        </p:spPr>
        <p:txBody>
          <a:bodyPr spcFirstLastPara="1" wrap="square" lIns="4572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34343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Paraphrase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2" name="Google Shape;1192;p111"/>
          <p:cNvSpPr/>
          <p:nvPr/>
        </p:nvSpPr>
        <p:spPr>
          <a:xfrm>
            <a:off x="0" y="3463911"/>
            <a:ext cx="9515475" cy="1039924"/>
          </a:xfrm>
          <a:custGeom>
            <a:avLst/>
            <a:gdLst/>
            <a:ahLst/>
            <a:cxnLst/>
            <a:rect l="l" t="t" r="r" b="b"/>
            <a:pathLst>
              <a:path w="7917268" h="894450" extrusionOk="0">
                <a:moveTo>
                  <a:pt x="0" y="0"/>
                </a:moveTo>
                <a:lnTo>
                  <a:pt x="4151663" y="0"/>
                </a:lnTo>
                <a:lnTo>
                  <a:pt x="7497397" y="0"/>
                </a:lnTo>
                <a:lnTo>
                  <a:pt x="7861300" y="632876"/>
                </a:lnTo>
                <a:cubicBezTo>
                  <a:pt x="7911177" y="709769"/>
                  <a:pt x="7924425" y="781206"/>
                  <a:pt x="7913904" y="841344"/>
                </a:cubicBezTo>
                <a:lnTo>
                  <a:pt x="7896912" y="894450"/>
                </a:lnTo>
                <a:lnTo>
                  <a:pt x="4441413" y="894450"/>
                </a:lnTo>
                <a:lnTo>
                  <a:pt x="0" y="894450"/>
                </a:lnTo>
                <a:close/>
              </a:path>
            </a:pathLst>
          </a:custGeom>
          <a:solidFill>
            <a:srgbClr val="4CC1EF"/>
          </a:solidFill>
          <a:ln>
            <a:noFill/>
          </a:ln>
        </p:spPr>
        <p:txBody>
          <a:bodyPr spcFirstLastPara="1" wrap="square" lIns="4572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34343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Focus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3" name="Google Shape;1193;p111"/>
          <p:cNvSpPr/>
          <p:nvPr/>
        </p:nvSpPr>
        <p:spPr>
          <a:xfrm>
            <a:off x="1" y="2423989"/>
            <a:ext cx="9010848" cy="1039924"/>
          </a:xfrm>
          <a:custGeom>
            <a:avLst/>
            <a:gdLst/>
            <a:ahLst/>
            <a:cxnLst/>
            <a:rect l="l" t="t" r="r" b="b"/>
            <a:pathLst>
              <a:path w="7497397" h="894450" extrusionOk="0">
                <a:moveTo>
                  <a:pt x="4338012" y="0"/>
                </a:moveTo>
                <a:lnTo>
                  <a:pt x="7288261" y="0"/>
                </a:lnTo>
                <a:lnTo>
                  <a:pt x="7369713" y="176560"/>
                </a:lnTo>
                <a:cubicBezTo>
                  <a:pt x="7448781" y="382852"/>
                  <a:pt x="7487228" y="605997"/>
                  <a:pt x="7478915" y="834597"/>
                </a:cubicBezTo>
                <a:lnTo>
                  <a:pt x="7478915" y="862307"/>
                </a:lnTo>
                <a:lnTo>
                  <a:pt x="7497397" y="894450"/>
                </a:lnTo>
                <a:lnTo>
                  <a:pt x="4151663" y="894450"/>
                </a:lnTo>
                <a:lnTo>
                  <a:pt x="4148281" y="834597"/>
                </a:lnTo>
                <a:cubicBezTo>
                  <a:pt x="4139968" y="605997"/>
                  <a:pt x="4178414" y="382073"/>
                  <a:pt x="4257482" y="175099"/>
                </a:cubicBezTo>
                <a:close/>
                <a:moveTo>
                  <a:pt x="0" y="0"/>
                </a:moveTo>
                <a:lnTo>
                  <a:pt x="4338011" y="0"/>
                </a:lnTo>
                <a:lnTo>
                  <a:pt x="4257481" y="175099"/>
                </a:lnTo>
                <a:cubicBezTo>
                  <a:pt x="4178413" y="382073"/>
                  <a:pt x="4139967" y="605997"/>
                  <a:pt x="4148280" y="834597"/>
                </a:cubicBezTo>
                <a:lnTo>
                  <a:pt x="4151662" y="894450"/>
                </a:lnTo>
                <a:lnTo>
                  <a:pt x="0" y="894450"/>
                </a:lnTo>
                <a:close/>
              </a:path>
            </a:pathLst>
          </a:custGeom>
          <a:solidFill>
            <a:srgbClr val="FE961D"/>
          </a:solidFill>
          <a:ln>
            <a:noFill/>
          </a:ln>
        </p:spPr>
        <p:txBody>
          <a:bodyPr spcFirstLastPara="1" wrap="square" lIns="4572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34343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Acknowledge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4" name="Google Shape;1194;p111"/>
          <p:cNvSpPr/>
          <p:nvPr/>
        </p:nvSpPr>
        <p:spPr>
          <a:xfrm>
            <a:off x="0" y="1384067"/>
            <a:ext cx="8759496" cy="1039924"/>
          </a:xfrm>
          <a:custGeom>
            <a:avLst/>
            <a:gdLst/>
            <a:ahLst/>
            <a:cxnLst/>
            <a:rect l="l" t="t" r="r" b="b"/>
            <a:pathLst>
              <a:path w="7288262" h="894450" extrusionOk="0">
                <a:moveTo>
                  <a:pt x="5813599" y="0"/>
                </a:moveTo>
                <a:cubicBezTo>
                  <a:pt x="6107316" y="0"/>
                  <a:pt x="6401033" y="77586"/>
                  <a:pt x="6664269" y="232756"/>
                </a:cubicBezTo>
                <a:cubicBezTo>
                  <a:pt x="6927505" y="390698"/>
                  <a:pt x="7136709" y="612371"/>
                  <a:pt x="7277332" y="870758"/>
                </a:cubicBezTo>
                <a:lnTo>
                  <a:pt x="7288262" y="894450"/>
                </a:lnTo>
                <a:lnTo>
                  <a:pt x="4338013" y="894450"/>
                </a:lnTo>
                <a:lnTo>
                  <a:pt x="4349865" y="868680"/>
                </a:lnTo>
                <a:cubicBezTo>
                  <a:pt x="4490489" y="609600"/>
                  <a:pt x="4699693" y="387927"/>
                  <a:pt x="4962929" y="232756"/>
                </a:cubicBezTo>
                <a:cubicBezTo>
                  <a:pt x="5226166" y="77586"/>
                  <a:pt x="5519883" y="0"/>
                  <a:pt x="5813599" y="0"/>
                </a:cubicBezTo>
                <a:close/>
                <a:moveTo>
                  <a:pt x="0" y="0"/>
                </a:moveTo>
                <a:lnTo>
                  <a:pt x="5813598" y="0"/>
                </a:lnTo>
                <a:cubicBezTo>
                  <a:pt x="5519882" y="0"/>
                  <a:pt x="5226165" y="77586"/>
                  <a:pt x="4962928" y="232756"/>
                </a:cubicBezTo>
                <a:cubicBezTo>
                  <a:pt x="4699692" y="387927"/>
                  <a:pt x="4490488" y="609600"/>
                  <a:pt x="4349864" y="868680"/>
                </a:cubicBezTo>
                <a:lnTo>
                  <a:pt x="4338012" y="894450"/>
                </a:lnTo>
                <a:lnTo>
                  <a:pt x="0" y="894450"/>
                </a:lnTo>
                <a:close/>
              </a:path>
            </a:pathLst>
          </a:custGeom>
          <a:solidFill>
            <a:srgbClr val="7397C3"/>
          </a:solidFill>
          <a:ln>
            <a:noFill/>
          </a:ln>
        </p:spPr>
        <p:txBody>
          <a:bodyPr spcFirstLastPara="1" wrap="square" lIns="4572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34343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Mental Notes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5" name="Google Shape;1195;p111"/>
          <p:cNvSpPr/>
          <p:nvPr/>
        </p:nvSpPr>
        <p:spPr>
          <a:xfrm>
            <a:off x="0" y="5543755"/>
            <a:ext cx="8795835" cy="1039924"/>
          </a:xfrm>
          <a:custGeom>
            <a:avLst/>
            <a:gdLst/>
            <a:ahLst/>
            <a:cxnLst/>
            <a:rect l="l" t="t" r="r" b="b"/>
            <a:pathLst>
              <a:path w="7318497" h="894450" extrusionOk="0">
                <a:moveTo>
                  <a:pt x="0" y="0"/>
                </a:moveTo>
                <a:lnTo>
                  <a:pt x="4802216" y="0"/>
                </a:lnTo>
                <a:lnTo>
                  <a:pt x="5487555" y="0"/>
                </a:lnTo>
                <a:lnTo>
                  <a:pt x="7318497" y="0"/>
                </a:lnTo>
                <a:lnTo>
                  <a:pt x="7290494" y="35468"/>
                </a:lnTo>
                <a:cubicBezTo>
                  <a:pt x="7168574" y="157388"/>
                  <a:pt x="7002319" y="229432"/>
                  <a:pt x="6824981" y="229432"/>
                </a:cubicBezTo>
                <a:lnTo>
                  <a:pt x="6553432" y="229432"/>
                </a:lnTo>
                <a:lnTo>
                  <a:pt x="6553432" y="894450"/>
                </a:lnTo>
                <a:lnTo>
                  <a:pt x="5487555" y="894450"/>
                </a:lnTo>
                <a:lnTo>
                  <a:pt x="4802216" y="894450"/>
                </a:lnTo>
                <a:lnTo>
                  <a:pt x="0" y="894450"/>
                </a:lnTo>
                <a:close/>
              </a:path>
            </a:pathLst>
          </a:custGeom>
          <a:solidFill>
            <a:srgbClr val="A7BE6D"/>
          </a:solidFill>
          <a:ln>
            <a:noFill/>
          </a:ln>
        </p:spPr>
        <p:txBody>
          <a:bodyPr spcFirstLastPara="1" wrap="square" lIns="4572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34343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Reassurance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6" name="Google Shape;1196;p111"/>
          <p:cNvSpPr/>
          <p:nvPr/>
        </p:nvSpPr>
        <p:spPr>
          <a:xfrm>
            <a:off x="4984329" y="1384067"/>
            <a:ext cx="4531145" cy="5199612"/>
          </a:xfrm>
          <a:custGeom>
            <a:avLst/>
            <a:gdLst/>
            <a:ahLst/>
            <a:cxnLst/>
            <a:rect l="l" t="t" r="r" b="b"/>
            <a:pathLst>
              <a:path w="3770100" h="4472248" extrusionOk="0">
                <a:moveTo>
                  <a:pt x="1666430" y="0"/>
                </a:moveTo>
                <a:cubicBezTo>
                  <a:pt x="1960147" y="0"/>
                  <a:pt x="2253864" y="77586"/>
                  <a:pt x="2517100" y="232756"/>
                </a:cubicBezTo>
                <a:cubicBezTo>
                  <a:pt x="3043572" y="548640"/>
                  <a:pt x="3353914" y="1119447"/>
                  <a:pt x="3331747" y="1729047"/>
                </a:cubicBezTo>
                <a:lnTo>
                  <a:pt x="3331747" y="1756757"/>
                </a:lnTo>
                <a:lnTo>
                  <a:pt x="3714132" y="2421775"/>
                </a:lnTo>
                <a:cubicBezTo>
                  <a:pt x="3847136" y="2626822"/>
                  <a:pt x="3719674" y="2793077"/>
                  <a:pt x="3575587" y="2809702"/>
                </a:cubicBezTo>
                <a:lnTo>
                  <a:pt x="3331747" y="2809702"/>
                </a:lnTo>
                <a:lnTo>
                  <a:pt x="3331747" y="3142211"/>
                </a:lnTo>
                <a:cubicBezTo>
                  <a:pt x="3331747" y="3319550"/>
                  <a:pt x="3265245" y="3485804"/>
                  <a:pt x="3143325" y="3613266"/>
                </a:cubicBezTo>
                <a:cubicBezTo>
                  <a:pt x="3021405" y="3735186"/>
                  <a:pt x="2855150" y="3807230"/>
                  <a:pt x="2677812" y="3807230"/>
                </a:cubicBezTo>
                <a:lnTo>
                  <a:pt x="2406263" y="3807230"/>
                </a:lnTo>
                <a:lnTo>
                  <a:pt x="2406263" y="4472248"/>
                </a:lnTo>
                <a:lnTo>
                  <a:pt x="655047" y="4472248"/>
                </a:lnTo>
                <a:lnTo>
                  <a:pt x="655047" y="3070168"/>
                </a:lnTo>
                <a:cubicBezTo>
                  <a:pt x="239411" y="2748742"/>
                  <a:pt x="1113" y="2255520"/>
                  <a:pt x="1113" y="1729047"/>
                </a:cubicBezTo>
                <a:cubicBezTo>
                  <a:pt x="-21055" y="1119447"/>
                  <a:pt x="289287" y="543098"/>
                  <a:pt x="815760" y="232756"/>
                </a:cubicBezTo>
                <a:cubicBezTo>
                  <a:pt x="1078997" y="77586"/>
                  <a:pt x="1372714" y="0"/>
                  <a:pt x="1666430" y="0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97" name="Google Shape;1197;p111"/>
          <p:cNvGrpSpPr/>
          <p:nvPr/>
        </p:nvGrpSpPr>
        <p:grpSpPr>
          <a:xfrm>
            <a:off x="6567433" y="1501692"/>
            <a:ext cx="906619" cy="804673"/>
            <a:chOff x="2214967" y="214717"/>
            <a:chExt cx="4714066" cy="4714066"/>
          </a:xfrm>
        </p:grpSpPr>
        <p:pic>
          <p:nvPicPr>
            <p:cNvPr id="1198" name="Google Shape;1198;p111" descr="Icon&#10;&#10;Description automatically generated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2214967" y="214717"/>
              <a:ext cx="4714066" cy="4714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9" name="Google Shape;1199;p111" descr="Icon&#10;&#10;Description automatically generated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251924" y="464882"/>
              <a:ext cx="3515183" cy="35151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0" name="Google Shape;1200;p1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19816" y="2541612"/>
            <a:ext cx="831821" cy="80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1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19816" y="3614613"/>
            <a:ext cx="831821" cy="80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1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632249" y="4604917"/>
            <a:ext cx="831821" cy="80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1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619816" y="5668360"/>
            <a:ext cx="831821" cy="80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1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12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Active Listening - Do’s &amp; Don’ts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10" name="Google Shape;1210;p112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11" name="Google Shape;1211;p112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12" name="Google Shape;1212;p112"/>
          <p:cNvSpPr/>
          <p:nvPr/>
        </p:nvSpPr>
        <p:spPr>
          <a:xfrm>
            <a:off x="3994175" y="1533832"/>
            <a:ext cx="4203653" cy="1976285"/>
          </a:xfrm>
          <a:prstGeom prst="roundRect">
            <a:avLst>
              <a:gd name="adj" fmla="val 50000"/>
            </a:avLst>
          </a:prstGeom>
          <a:solidFill>
            <a:srgbClr val="BDBDBD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3" name="Google Shape;1213;p112"/>
          <p:cNvSpPr/>
          <p:nvPr/>
        </p:nvSpPr>
        <p:spPr>
          <a:xfrm>
            <a:off x="4245956" y="1786309"/>
            <a:ext cx="3700092" cy="147133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82875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Do’s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214" name="Google Shape;1214;p112"/>
          <p:cNvGrpSpPr/>
          <p:nvPr/>
        </p:nvGrpSpPr>
        <p:grpSpPr>
          <a:xfrm>
            <a:off x="4247408" y="1792671"/>
            <a:ext cx="1471331" cy="1471331"/>
            <a:chOff x="4856038" y="1339732"/>
            <a:chExt cx="1103498" cy="1103498"/>
          </a:xfrm>
        </p:grpSpPr>
        <p:sp>
          <p:nvSpPr>
            <p:cNvPr id="1215" name="Google Shape;1215;p112"/>
            <p:cNvSpPr/>
            <p:nvPr/>
          </p:nvSpPr>
          <p:spPr>
            <a:xfrm>
              <a:off x="4856038" y="1339732"/>
              <a:ext cx="1103498" cy="1103498"/>
            </a:xfrm>
            <a:prstGeom prst="ellipse">
              <a:avLst/>
            </a:prstGeom>
            <a:solidFill>
              <a:srgbClr val="A2B969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6" name="Google Shape;1216;p112"/>
            <p:cNvSpPr/>
            <p:nvPr/>
          </p:nvSpPr>
          <p:spPr>
            <a:xfrm>
              <a:off x="4856038" y="1339897"/>
              <a:ext cx="548484" cy="1103169"/>
            </a:xfrm>
            <a:custGeom>
              <a:avLst/>
              <a:gdLst/>
              <a:ahLst/>
              <a:cxnLst/>
              <a:rect l="l" t="t" r="r" b="b"/>
              <a:pathLst>
                <a:path w="825909" h="1661156" extrusionOk="0">
                  <a:moveTo>
                    <a:pt x="825909" y="0"/>
                  </a:moveTo>
                  <a:lnTo>
                    <a:pt x="825909" y="1661156"/>
                  </a:lnTo>
                  <a:lnTo>
                    <a:pt x="745879" y="1657115"/>
                  </a:lnTo>
                  <a:cubicBezTo>
                    <a:pt x="326930" y="1614568"/>
                    <a:pt x="0" y="1260753"/>
                    <a:pt x="0" y="830578"/>
                  </a:cubicBezTo>
                  <a:cubicBezTo>
                    <a:pt x="0" y="400403"/>
                    <a:pt x="326930" y="46588"/>
                    <a:pt x="745879" y="40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17" name="Google Shape;1217;p112"/>
          <p:cNvSpPr/>
          <p:nvPr/>
        </p:nvSpPr>
        <p:spPr>
          <a:xfrm>
            <a:off x="3994173" y="3762595"/>
            <a:ext cx="4203653" cy="1976285"/>
          </a:xfrm>
          <a:prstGeom prst="roundRect">
            <a:avLst>
              <a:gd name="adj" fmla="val 50000"/>
            </a:avLst>
          </a:prstGeom>
          <a:solidFill>
            <a:srgbClr val="BDBDBD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8" name="Google Shape;1218;p112"/>
          <p:cNvSpPr/>
          <p:nvPr/>
        </p:nvSpPr>
        <p:spPr>
          <a:xfrm>
            <a:off x="4245955" y="4015072"/>
            <a:ext cx="3700092" cy="147133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82875" bIns="60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Don’ts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219" name="Google Shape;1219;p112"/>
          <p:cNvGrpSpPr/>
          <p:nvPr/>
        </p:nvGrpSpPr>
        <p:grpSpPr>
          <a:xfrm>
            <a:off x="8484913" y="1547005"/>
            <a:ext cx="3373120" cy="4646300"/>
            <a:chOff x="205740" y="1562100"/>
            <a:chExt cx="2529840" cy="2851240"/>
          </a:xfrm>
        </p:grpSpPr>
        <p:sp>
          <p:nvSpPr>
            <p:cNvPr id="1220" name="Google Shape;1220;p112"/>
            <p:cNvSpPr/>
            <p:nvPr/>
          </p:nvSpPr>
          <p:spPr>
            <a:xfrm>
              <a:off x="205740" y="1562100"/>
              <a:ext cx="2529840" cy="2851240"/>
            </a:xfrm>
            <a:custGeom>
              <a:avLst/>
              <a:gdLst/>
              <a:ahLst/>
              <a:cxnLst/>
              <a:rect l="l" t="t" r="r" b="b"/>
              <a:pathLst>
                <a:path w="2529840" h="2851240" extrusionOk="0">
                  <a:moveTo>
                    <a:pt x="0" y="0"/>
                  </a:moveTo>
                  <a:cubicBezTo>
                    <a:pt x="171370" y="-14772"/>
                    <a:pt x="307960" y="45799"/>
                    <a:pt x="531266" y="0"/>
                  </a:cubicBezTo>
                  <a:cubicBezTo>
                    <a:pt x="754572" y="-45799"/>
                    <a:pt x="878199" y="4626"/>
                    <a:pt x="986638" y="0"/>
                  </a:cubicBezTo>
                  <a:cubicBezTo>
                    <a:pt x="1095077" y="-4626"/>
                    <a:pt x="1337172" y="9307"/>
                    <a:pt x="1442009" y="0"/>
                  </a:cubicBezTo>
                  <a:cubicBezTo>
                    <a:pt x="1546846" y="-9307"/>
                    <a:pt x="1727202" y="45832"/>
                    <a:pt x="1973275" y="0"/>
                  </a:cubicBezTo>
                  <a:cubicBezTo>
                    <a:pt x="2219348" y="-45832"/>
                    <a:pt x="2271700" y="39414"/>
                    <a:pt x="2529840" y="0"/>
                  </a:cubicBezTo>
                  <a:cubicBezTo>
                    <a:pt x="2584005" y="110127"/>
                    <a:pt x="2503331" y="338911"/>
                    <a:pt x="2529840" y="484711"/>
                  </a:cubicBezTo>
                  <a:cubicBezTo>
                    <a:pt x="2556349" y="630511"/>
                    <a:pt x="2526074" y="770747"/>
                    <a:pt x="2529840" y="969422"/>
                  </a:cubicBezTo>
                  <a:cubicBezTo>
                    <a:pt x="2533606" y="1168097"/>
                    <a:pt x="2485139" y="1297704"/>
                    <a:pt x="2529840" y="1482645"/>
                  </a:cubicBezTo>
                  <a:cubicBezTo>
                    <a:pt x="2574541" y="1667586"/>
                    <a:pt x="2519104" y="1849971"/>
                    <a:pt x="2529840" y="2024380"/>
                  </a:cubicBezTo>
                  <a:cubicBezTo>
                    <a:pt x="2540576" y="2198790"/>
                    <a:pt x="2464018" y="2615339"/>
                    <a:pt x="2529840" y="2851240"/>
                  </a:cubicBezTo>
                  <a:cubicBezTo>
                    <a:pt x="2364913" y="2906027"/>
                    <a:pt x="2144296" y="2837918"/>
                    <a:pt x="2023872" y="2851240"/>
                  </a:cubicBezTo>
                  <a:cubicBezTo>
                    <a:pt x="1903448" y="2864562"/>
                    <a:pt x="1725001" y="2834426"/>
                    <a:pt x="1467307" y="2851240"/>
                  </a:cubicBezTo>
                  <a:cubicBezTo>
                    <a:pt x="1209614" y="2868054"/>
                    <a:pt x="1146070" y="2831276"/>
                    <a:pt x="961339" y="2851240"/>
                  </a:cubicBezTo>
                  <a:cubicBezTo>
                    <a:pt x="776608" y="2871204"/>
                    <a:pt x="680915" y="2820771"/>
                    <a:pt x="505968" y="2851240"/>
                  </a:cubicBezTo>
                  <a:cubicBezTo>
                    <a:pt x="331021" y="2881709"/>
                    <a:pt x="164451" y="2832379"/>
                    <a:pt x="0" y="2851240"/>
                  </a:cubicBezTo>
                  <a:cubicBezTo>
                    <a:pt x="-25899" y="2678376"/>
                    <a:pt x="16940" y="2472392"/>
                    <a:pt x="0" y="2280992"/>
                  </a:cubicBezTo>
                  <a:cubicBezTo>
                    <a:pt x="-16940" y="2089592"/>
                    <a:pt x="16413" y="1932501"/>
                    <a:pt x="0" y="1796281"/>
                  </a:cubicBezTo>
                  <a:cubicBezTo>
                    <a:pt x="-16413" y="1660061"/>
                    <a:pt x="14218" y="1445862"/>
                    <a:pt x="0" y="1254546"/>
                  </a:cubicBezTo>
                  <a:cubicBezTo>
                    <a:pt x="-14218" y="1063231"/>
                    <a:pt x="50273" y="997459"/>
                    <a:pt x="0" y="741322"/>
                  </a:cubicBezTo>
                  <a:cubicBezTo>
                    <a:pt x="-50273" y="485185"/>
                    <a:pt x="71802" y="251155"/>
                    <a:pt x="0" y="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A3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7834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1221" name="Google Shape;1221;p112"/>
            <p:cNvGrpSpPr/>
            <p:nvPr/>
          </p:nvGrpSpPr>
          <p:grpSpPr>
            <a:xfrm>
              <a:off x="400535" y="1738774"/>
              <a:ext cx="2194560" cy="2285540"/>
              <a:chOff x="400535" y="2538874"/>
              <a:chExt cx="2194560" cy="2285540"/>
            </a:xfrm>
          </p:grpSpPr>
          <p:grpSp>
            <p:nvGrpSpPr>
              <p:cNvPr id="1222" name="Google Shape;1222;p112"/>
              <p:cNvGrpSpPr/>
              <p:nvPr/>
            </p:nvGrpSpPr>
            <p:grpSpPr>
              <a:xfrm>
                <a:off x="400535" y="2538874"/>
                <a:ext cx="2194560" cy="2285540"/>
                <a:chOff x="332936" y="2630548"/>
                <a:chExt cx="2926080" cy="3047390"/>
              </a:xfrm>
            </p:grpSpPr>
            <p:sp>
              <p:nvSpPr>
                <p:cNvPr id="1223" name="Google Shape;1223;p112"/>
                <p:cNvSpPr txBox="1"/>
                <p:nvPr/>
              </p:nvSpPr>
              <p:spPr>
                <a:xfrm>
                  <a:off x="332936" y="2630548"/>
                  <a:ext cx="2926080" cy="4588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40075" tIns="60925" rIns="0" bIns="60925" anchor="b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100"/>
                    <a:buFont typeface="Arial" panose="020B0604020202020204"/>
                    <a:buNone/>
                  </a:pPr>
                  <a:r>
                    <a:rPr lang="en-US" sz="2100" b="1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DON’TS</a:t>
                  </a:r>
                  <a:endParaRPr sz="190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</p:txBody>
            </p:sp>
            <p:sp>
              <p:nvSpPr>
                <p:cNvPr id="1224" name="Google Shape;1224;p112"/>
                <p:cNvSpPr txBox="1"/>
                <p:nvPr/>
              </p:nvSpPr>
              <p:spPr>
                <a:xfrm>
                  <a:off x="332936" y="3086924"/>
                  <a:ext cx="2926080" cy="25910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60925" rIns="0" bIns="60925" anchor="t" anchorCtr="0">
                  <a:spAutoFit/>
                </a:bodyPr>
                <a:lstStyle/>
                <a:p>
                  <a:pPr marL="381000" marR="0" lvl="0" indent="-3746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F2F2F"/>
                    </a:buClr>
                    <a:buSzPts val="1300"/>
                    <a:buFont typeface="Arial" panose="020B0604020202020204"/>
                    <a:buChar char="•"/>
                  </a:pPr>
                  <a:r>
                    <a:rPr lang="en-US" sz="1300" b="0" i="0" u="none" strike="noStrike" cap="none">
                      <a:solidFill>
                        <a:srgbClr val="2F2F2F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Assuming Customer’s concern/ request without clarifying</a:t>
                  </a:r>
                  <a:endParaRPr sz="19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  <a:p>
                  <a:pPr marL="381000" marR="0" lvl="0" indent="-2921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 panose="020B0604020202020204"/>
                    <a:buNone/>
                  </a:pPr>
                  <a:endParaRPr sz="1300" b="0" i="0" u="none" strike="noStrike" cap="none">
                    <a:solidFill>
                      <a:srgbClr val="2F2F2F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381000" marR="0" lvl="0" indent="-3746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F2F2F"/>
                    </a:buClr>
                    <a:buSzPts val="1300"/>
                    <a:buFont typeface="Arial" panose="020B0604020202020204"/>
                    <a:buChar char="•"/>
                  </a:pPr>
                  <a:r>
                    <a:rPr lang="en-US" sz="1300" b="0" i="0" u="none" strike="noStrike" cap="none">
                      <a:solidFill>
                        <a:srgbClr val="2F2F2F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Misinterpret Customer’s concerns with requests instead of inquiries</a:t>
                  </a:r>
                  <a:endParaRPr sz="19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  <a:p>
                  <a:pPr marL="381000" marR="0" lvl="0" indent="-2921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 panose="020B0604020202020204"/>
                    <a:buNone/>
                  </a:pPr>
                  <a:endParaRPr sz="1300" b="0" i="0" u="none" strike="noStrike" cap="none">
                    <a:solidFill>
                      <a:srgbClr val="2F2F2F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381000" marR="0" lvl="0" indent="-3746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F2F2F"/>
                    </a:buClr>
                    <a:buSzPts val="1300"/>
                    <a:buFont typeface="Arial" panose="020B0604020202020204"/>
                    <a:buChar char="•"/>
                  </a:pPr>
                  <a:r>
                    <a:rPr lang="en-US" sz="1300" b="0" i="0" u="none" strike="noStrike" cap="none">
                      <a:solidFill>
                        <a:srgbClr val="2F2F2F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Make changes on Customer’s booking without having their consent</a:t>
                  </a:r>
                  <a:endParaRPr sz="19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  <a:p>
                  <a:pPr marL="0" marR="0" lvl="0" indent="0" algn="just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 panose="020B0604020202020204"/>
                    <a:buNone/>
                  </a:pPr>
                  <a:endParaRPr sz="13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</p:txBody>
            </p:sp>
          </p:grpSp>
          <p:sp>
            <p:nvSpPr>
              <p:cNvPr id="1225" name="Google Shape;1225;p112" descr="Close"/>
              <p:cNvSpPr/>
              <p:nvPr/>
            </p:nvSpPr>
            <p:spPr>
              <a:xfrm>
                <a:off x="456649" y="2546317"/>
                <a:ext cx="315311" cy="315311"/>
              </a:xfrm>
              <a:custGeom>
                <a:avLst/>
                <a:gdLst/>
                <a:ahLst/>
                <a:cxnLst/>
                <a:rect l="l" t="t" r="r" b="b"/>
                <a:pathLst>
                  <a:path w="420414" h="420414" extrusionOk="0">
                    <a:moveTo>
                      <a:pt x="420415" y="50474"/>
                    </a:moveTo>
                    <a:lnTo>
                      <a:pt x="369941" y="0"/>
                    </a:lnTo>
                    <a:lnTo>
                      <a:pt x="210207" y="159734"/>
                    </a:lnTo>
                    <a:lnTo>
                      <a:pt x="50474" y="0"/>
                    </a:lnTo>
                    <a:lnTo>
                      <a:pt x="0" y="50474"/>
                    </a:lnTo>
                    <a:lnTo>
                      <a:pt x="159734" y="210207"/>
                    </a:lnTo>
                    <a:lnTo>
                      <a:pt x="0" y="369941"/>
                    </a:lnTo>
                    <a:lnTo>
                      <a:pt x="50474" y="420415"/>
                    </a:lnTo>
                    <a:lnTo>
                      <a:pt x="210207" y="260681"/>
                    </a:lnTo>
                    <a:lnTo>
                      <a:pt x="369941" y="420415"/>
                    </a:lnTo>
                    <a:lnTo>
                      <a:pt x="420415" y="369941"/>
                    </a:lnTo>
                    <a:lnTo>
                      <a:pt x="260681" y="210207"/>
                    </a:lnTo>
                    <a:close/>
                  </a:path>
                </a:pathLst>
              </a:custGeom>
              <a:solidFill>
                <a:srgbClr val="C13018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</p:grpSp>
      <p:grpSp>
        <p:nvGrpSpPr>
          <p:cNvPr id="1226" name="Google Shape;1226;p112"/>
          <p:cNvGrpSpPr/>
          <p:nvPr/>
        </p:nvGrpSpPr>
        <p:grpSpPr>
          <a:xfrm>
            <a:off x="433740" y="1543664"/>
            <a:ext cx="3373120" cy="4685587"/>
            <a:chOff x="6366186" y="1562100"/>
            <a:chExt cx="2529840" cy="2851240"/>
          </a:xfrm>
        </p:grpSpPr>
        <p:grpSp>
          <p:nvGrpSpPr>
            <p:cNvPr id="1227" name="Google Shape;1227;p112"/>
            <p:cNvGrpSpPr/>
            <p:nvPr/>
          </p:nvGrpSpPr>
          <p:grpSpPr>
            <a:xfrm>
              <a:off x="6465411" y="1672872"/>
              <a:ext cx="2382266" cy="2266361"/>
              <a:chOff x="6548905" y="870188"/>
              <a:chExt cx="2294951" cy="2266361"/>
            </a:xfrm>
          </p:grpSpPr>
          <p:grpSp>
            <p:nvGrpSpPr>
              <p:cNvPr id="1228" name="Google Shape;1228;p112"/>
              <p:cNvGrpSpPr/>
              <p:nvPr/>
            </p:nvGrpSpPr>
            <p:grpSpPr>
              <a:xfrm>
                <a:off x="6548905" y="870188"/>
                <a:ext cx="2294951" cy="2266361"/>
                <a:chOff x="332936" y="2634395"/>
                <a:chExt cx="3059935" cy="3021816"/>
              </a:xfrm>
            </p:grpSpPr>
            <p:sp>
              <p:nvSpPr>
                <p:cNvPr id="1229" name="Google Shape;1229;p112"/>
                <p:cNvSpPr txBox="1"/>
                <p:nvPr/>
              </p:nvSpPr>
              <p:spPr>
                <a:xfrm>
                  <a:off x="332936" y="2634395"/>
                  <a:ext cx="2926080" cy="4550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40075" tIns="60925" rIns="0" bIns="60925" anchor="b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100"/>
                    <a:buFont typeface="Arial" panose="020B0604020202020204"/>
                    <a:buNone/>
                  </a:pPr>
                  <a:r>
                    <a:rPr lang="en-US" sz="2100" b="1" i="0" u="none" strike="noStrike" cap="none">
                      <a:solidFill>
                        <a:srgbClr val="000000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DO’S</a:t>
                  </a:r>
                  <a:endParaRPr sz="19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230" name="Google Shape;1230;p112"/>
                <p:cNvSpPr txBox="1"/>
                <p:nvPr/>
              </p:nvSpPr>
              <p:spPr>
                <a:xfrm>
                  <a:off x="332936" y="3086923"/>
                  <a:ext cx="3059935" cy="2569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60925" rIns="0" bIns="60925" anchor="t" anchorCtr="0">
                  <a:spAutoFit/>
                </a:bodyPr>
                <a:lstStyle/>
                <a:p>
                  <a:pPr marL="228600" marR="0" lvl="0" indent="-2222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F2F2F"/>
                    </a:buClr>
                    <a:buSzPts val="1300"/>
                    <a:buFont typeface="Arial" panose="020B0604020202020204"/>
                    <a:buChar char="•"/>
                  </a:pPr>
                  <a:r>
                    <a:rPr lang="en-US" sz="1300" b="0" i="0" u="none" strike="noStrike" cap="none">
                      <a:solidFill>
                        <a:srgbClr val="2F2F2F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Paraphrase Customer / Merchant ’s concern to avoid misunderstanding / miscommunication</a:t>
                  </a:r>
                  <a:endParaRPr sz="19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  <a:p>
                  <a:pPr marL="228600" marR="0" lvl="0" indent="-1397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 panose="020B0604020202020204"/>
                    <a:buNone/>
                  </a:pPr>
                  <a:endParaRPr sz="1300" b="0" i="0" u="none" strike="noStrike" cap="none">
                    <a:solidFill>
                      <a:srgbClr val="2F2F2F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2222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F2F2F"/>
                    </a:buClr>
                    <a:buSzPts val="1300"/>
                    <a:buFont typeface="Arial" panose="020B0604020202020204"/>
                    <a:buChar char="•"/>
                  </a:pPr>
                  <a:r>
                    <a:rPr lang="en-US" sz="1300" b="0" i="0" u="none" strike="noStrike" cap="none">
                      <a:solidFill>
                        <a:srgbClr val="2F2F2F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Clarify if Customer wishes to proceed with the request or just inquiring</a:t>
                  </a:r>
                  <a:endParaRPr sz="19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  <a:p>
                  <a:pPr marL="228600" marR="0" lvl="0" indent="-13970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 panose="020B0604020202020204"/>
                    <a:buNone/>
                  </a:pPr>
                  <a:endParaRPr sz="1300" b="0" i="0" u="none" strike="noStrike" cap="none">
                    <a:solidFill>
                      <a:srgbClr val="2F2F2F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endParaRPr>
                </a:p>
                <a:p>
                  <a:pPr marL="228600" marR="0" lvl="0" indent="-22225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F2F2F"/>
                    </a:buClr>
                    <a:buSzPts val="1300"/>
                    <a:buFont typeface="Arial" panose="020B0604020202020204"/>
                    <a:buChar char="•"/>
                  </a:pPr>
                  <a:r>
                    <a:rPr lang="en-US" sz="1300" b="0" i="0" u="none" strike="noStrike" cap="none">
                      <a:solidFill>
                        <a:srgbClr val="2F2F2F"/>
                      </a:solidFill>
                      <a:latin typeface="Roboto" panose="02000000000000000000"/>
                      <a:ea typeface="Roboto" panose="02000000000000000000"/>
                      <a:cs typeface="Roboto" panose="02000000000000000000"/>
                      <a:sym typeface="Roboto" panose="02000000000000000000"/>
                    </a:rPr>
                    <a:t>Ensure to have Customer's acknowledgement before making any changes to the booking</a:t>
                  </a:r>
                  <a:endParaRPr sz="19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1231" name="Google Shape;1231;p112" descr="Checkmark"/>
              <p:cNvSpPr/>
              <p:nvPr/>
            </p:nvSpPr>
            <p:spPr>
              <a:xfrm>
                <a:off x="6558957" y="894936"/>
                <a:ext cx="411507" cy="289035"/>
              </a:xfrm>
              <a:custGeom>
                <a:avLst/>
                <a:gdLst/>
                <a:ahLst/>
                <a:cxnLst/>
                <a:rect l="l" t="t" r="r" b="b"/>
                <a:pathLst>
                  <a:path w="548676" h="385380" extrusionOk="0">
                    <a:moveTo>
                      <a:pt x="500579" y="0"/>
                    </a:moveTo>
                    <a:lnTo>
                      <a:pt x="196550" y="287402"/>
                    </a:lnTo>
                    <a:lnTo>
                      <a:pt x="50474" y="137763"/>
                    </a:lnTo>
                    <a:lnTo>
                      <a:pt x="0" y="185861"/>
                    </a:lnTo>
                    <a:lnTo>
                      <a:pt x="194175" y="385380"/>
                    </a:lnTo>
                    <a:lnTo>
                      <a:pt x="245242" y="337876"/>
                    </a:lnTo>
                    <a:lnTo>
                      <a:pt x="548677" y="49880"/>
                    </a:lnTo>
                    <a:close/>
                  </a:path>
                </a:pathLst>
              </a:custGeom>
              <a:solidFill>
                <a:srgbClr val="7E9445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sp>
          <p:nvSpPr>
            <p:cNvPr id="1232" name="Google Shape;1232;p112"/>
            <p:cNvSpPr/>
            <p:nvPr/>
          </p:nvSpPr>
          <p:spPr>
            <a:xfrm>
              <a:off x="6366186" y="1562100"/>
              <a:ext cx="2529840" cy="2851240"/>
            </a:xfrm>
            <a:custGeom>
              <a:avLst/>
              <a:gdLst/>
              <a:ahLst/>
              <a:cxnLst/>
              <a:rect l="l" t="t" r="r" b="b"/>
              <a:pathLst>
                <a:path w="2529840" h="2851240" extrusionOk="0">
                  <a:moveTo>
                    <a:pt x="0" y="0"/>
                  </a:moveTo>
                  <a:cubicBezTo>
                    <a:pt x="171370" y="-14772"/>
                    <a:pt x="307960" y="45799"/>
                    <a:pt x="531266" y="0"/>
                  </a:cubicBezTo>
                  <a:cubicBezTo>
                    <a:pt x="754572" y="-45799"/>
                    <a:pt x="878199" y="4626"/>
                    <a:pt x="986638" y="0"/>
                  </a:cubicBezTo>
                  <a:cubicBezTo>
                    <a:pt x="1095077" y="-4626"/>
                    <a:pt x="1337172" y="9307"/>
                    <a:pt x="1442009" y="0"/>
                  </a:cubicBezTo>
                  <a:cubicBezTo>
                    <a:pt x="1546846" y="-9307"/>
                    <a:pt x="1727202" y="45832"/>
                    <a:pt x="1973275" y="0"/>
                  </a:cubicBezTo>
                  <a:cubicBezTo>
                    <a:pt x="2219348" y="-45832"/>
                    <a:pt x="2271700" y="39414"/>
                    <a:pt x="2529840" y="0"/>
                  </a:cubicBezTo>
                  <a:cubicBezTo>
                    <a:pt x="2584005" y="110127"/>
                    <a:pt x="2503331" y="338911"/>
                    <a:pt x="2529840" y="484711"/>
                  </a:cubicBezTo>
                  <a:cubicBezTo>
                    <a:pt x="2556349" y="630511"/>
                    <a:pt x="2526074" y="770747"/>
                    <a:pt x="2529840" y="969422"/>
                  </a:cubicBezTo>
                  <a:cubicBezTo>
                    <a:pt x="2533606" y="1168097"/>
                    <a:pt x="2485139" y="1297704"/>
                    <a:pt x="2529840" y="1482645"/>
                  </a:cubicBezTo>
                  <a:cubicBezTo>
                    <a:pt x="2574541" y="1667586"/>
                    <a:pt x="2519104" y="1849971"/>
                    <a:pt x="2529840" y="2024380"/>
                  </a:cubicBezTo>
                  <a:cubicBezTo>
                    <a:pt x="2540576" y="2198790"/>
                    <a:pt x="2464018" y="2615339"/>
                    <a:pt x="2529840" y="2851240"/>
                  </a:cubicBezTo>
                  <a:cubicBezTo>
                    <a:pt x="2364913" y="2906027"/>
                    <a:pt x="2144296" y="2837918"/>
                    <a:pt x="2023872" y="2851240"/>
                  </a:cubicBezTo>
                  <a:cubicBezTo>
                    <a:pt x="1903448" y="2864562"/>
                    <a:pt x="1725001" y="2834426"/>
                    <a:pt x="1467307" y="2851240"/>
                  </a:cubicBezTo>
                  <a:cubicBezTo>
                    <a:pt x="1209614" y="2868054"/>
                    <a:pt x="1146070" y="2831276"/>
                    <a:pt x="961339" y="2851240"/>
                  </a:cubicBezTo>
                  <a:cubicBezTo>
                    <a:pt x="776608" y="2871204"/>
                    <a:pt x="680915" y="2820771"/>
                    <a:pt x="505968" y="2851240"/>
                  </a:cubicBezTo>
                  <a:cubicBezTo>
                    <a:pt x="331021" y="2881709"/>
                    <a:pt x="164451" y="2832379"/>
                    <a:pt x="0" y="2851240"/>
                  </a:cubicBezTo>
                  <a:cubicBezTo>
                    <a:pt x="-25899" y="2678376"/>
                    <a:pt x="16940" y="2472392"/>
                    <a:pt x="0" y="2280992"/>
                  </a:cubicBezTo>
                  <a:cubicBezTo>
                    <a:pt x="-16940" y="2089592"/>
                    <a:pt x="16413" y="1932501"/>
                    <a:pt x="0" y="1796281"/>
                  </a:cubicBezTo>
                  <a:cubicBezTo>
                    <a:pt x="-16413" y="1660061"/>
                    <a:pt x="14218" y="1445862"/>
                    <a:pt x="0" y="1254546"/>
                  </a:cubicBezTo>
                  <a:cubicBezTo>
                    <a:pt x="-14218" y="1063231"/>
                    <a:pt x="50273" y="997459"/>
                    <a:pt x="0" y="741322"/>
                  </a:cubicBezTo>
                  <a:cubicBezTo>
                    <a:pt x="-50273" y="485185"/>
                    <a:pt x="71802" y="251155"/>
                    <a:pt x="0" y="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A7BE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7834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233" name="Google Shape;1233;p112"/>
          <p:cNvGrpSpPr/>
          <p:nvPr/>
        </p:nvGrpSpPr>
        <p:grpSpPr>
          <a:xfrm>
            <a:off x="6474716" y="4015072"/>
            <a:ext cx="1471331" cy="1471331"/>
            <a:chOff x="3184466" y="3011303"/>
            <a:chExt cx="1103498" cy="1103498"/>
          </a:xfrm>
        </p:grpSpPr>
        <p:sp>
          <p:nvSpPr>
            <p:cNvPr id="1234" name="Google Shape;1234;p112"/>
            <p:cNvSpPr/>
            <p:nvPr/>
          </p:nvSpPr>
          <p:spPr>
            <a:xfrm>
              <a:off x="3184466" y="3011303"/>
              <a:ext cx="1103498" cy="1103498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5" name="Google Shape;1235;p112"/>
            <p:cNvSpPr/>
            <p:nvPr/>
          </p:nvSpPr>
          <p:spPr>
            <a:xfrm>
              <a:off x="3184466" y="3011468"/>
              <a:ext cx="548484" cy="1103169"/>
            </a:xfrm>
            <a:custGeom>
              <a:avLst/>
              <a:gdLst/>
              <a:ahLst/>
              <a:cxnLst/>
              <a:rect l="l" t="t" r="r" b="b"/>
              <a:pathLst>
                <a:path w="825909" h="1661156" extrusionOk="0">
                  <a:moveTo>
                    <a:pt x="825909" y="0"/>
                  </a:moveTo>
                  <a:lnTo>
                    <a:pt x="825909" y="1661156"/>
                  </a:lnTo>
                  <a:lnTo>
                    <a:pt x="745879" y="1657115"/>
                  </a:lnTo>
                  <a:cubicBezTo>
                    <a:pt x="326930" y="1614568"/>
                    <a:pt x="0" y="1260753"/>
                    <a:pt x="0" y="830578"/>
                  </a:cubicBezTo>
                  <a:cubicBezTo>
                    <a:pt x="0" y="400403"/>
                    <a:pt x="326930" y="46588"/>
                    <a:pt x="745879" y="40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236" name="Google Shape;1236;p1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13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Active Listening - Do’s &amp; Don’ts (Scenario)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42" name="Google Shape;1242;p113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43" name="Google Shape;1243;p113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1244" name="Google Shape;1244;p113"/>
          <p:cNvCxnSpPr/>
          <p:nvPr/>
        </p:nvCxnSpPr>
        <p:spPr>
          <a:xfrm>
            <a:off x="6067647" y="1203251"/>
            <a:ext cx="0" cy="5128179"/>
          </a:xfrm>
          <a:prstGeom prst="straightConnector1">
            <a:avLst/>
          </a:prstGeom>
          <a:noFill/>
          <a:ln w="19050" cap="flat" cmpd="sng">
            <a:solidFill>
              <a:srgbClr val="76306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5" name="Google Shape;1245;p113" descr="A picture containing icon&#10;&#10;Description automatically generated"/>
          <p:cNvPicPr preferRelativeResize="0"/>
          <p:nvPr/>
        </p:nvPicPr>
        <p:blipFill rotWithShape="1">
          <a:blip r:embed="rId1">
            <a:alphaModFix amt="35000"/>
          </a:blip>
          <a:srcRect/>
          <a:stretch>
            <a:fillRect/>
          </a:stretch>
        </p:blipFill>
        <p:spPr>
          <a:xfrm>
            <a:off x="7179903" y="1622548"/>
            <a:ext cx="3830767" cy="3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13" descr="Icon&#10;&#10;Description automatically generated"/>
          <p:cNvPicPr preferRelativeResize="0"/>
          <p:nvPr/>
        </p:nvPicPr>
        <p:blipFill rotWithShape="1">
          <a:blip r:embed="rId2">
            <a:alphaModFix amt="35000"/>
          </a:blip>
          <a:srcRect/>
          <a:stretch>
            <a:fillRect/>
          </a:stretch>
        </p:blipFill>
        <p:spPr>
          <a:xfrm>
            <a:off x="1048432" y="2058044"/>
            <a:ext cx="3905644" cy="390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13" descr="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8015" y="1490789"/>
            <a:ext cx="733647" cy="73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13" descr="Ico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168977" y="2575515"/>
            <a:ext cx="731595" cy="73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13"/>
          <p:cNvSpPr/>
          <p:nvPr/>
        </p:nvSpPr>
        <p:spPr>
          <a:xfrm>
            <a:off x="1380892" y="1492840"/>
            <a:ext cx="3240723" cy="80026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 I cancel this booking?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0" name="Google Shape;1250;p113"/>
          <p:cNvSpPr/>
          <p:nvPr/>
        </p:nvSpPr>
        <p:spPr>
          <a:xfrm>
            <a:off x="1747209" y="2550720"/>
            <a:ext cx="3390364" cy="103412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Yes. I already cancelled the booking for you with 10% handling fee.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51" name="Google Shape;1251;p113" descr="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8015" y="3843663"/>
            <a:ext cx="733647" cy="733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13"/>
          <p:cNvSpPr/>
          <p:nvPr/>
        </p:nvSpPr>
        <p:spPr>
          <a:xfrm>
            <a:off x="1380892" y="3845713"/>
            <a:ext cx="3240723" cy="10341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 didn’t want to cancel the booking yet. I’m just checking with you!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53" name="Google Shape;1253;p113" descr="Ico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168977" y="5138656"/>
            <a:ext cx="731595" cy="73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13"/>
          <p:cNvSpPr/>
          <p:nvPr/>
        </p:nvSpPr>
        <p:spPr>
          <a:xfrm>
            <a:off x="1380892" y="5113861"/>
            <a:ext cx="3756683" cy="13425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Once booking is cancelled, we are unable to retrieve your booking back.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55" name="Google Shape;1255;p113" descr="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56952" y="1490789"/>
            <a:ext cx="733647" cy="73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13" descr="Ico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55037" y="2575515"/>
            <a:ext cx="731595" cy="73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13"/>
          <p:cNvSpPr/>
          <p:nvPr/>
        </p:nvSpPr>
        <p:spPr>
          <a:xfrm>
            <a:off x="7159829" y="1492840"/>
            <a:ext cx="3143440" cy="80026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 I cancel this booking?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8" name="Google Shape;1258;p113"/>
          <p:cNvSpPr/>
          <p:nvPr/>
        </p:nvSpPr>
        <p:spPr>
          <a:xfrm>
            <a:off x="6729605" y="2550719"/>
            <a:ext cx="4194028" cy="136287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Yes. You may cancel this booking before 12:00pm and there will be a 10% handling fee. Please let us know if you would like to proceed for cancellation and refund request.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59" name="Google Shape;1259;p113" descr="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56952" y="4012468"/>
            <a:ext cx="733647" cy="733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13"/>
          <p:cNvSpPr/>
          <p:nvPr/>
        </p:nvSpPr>
        <p:spPr>
          <a:xfrm>
            <a:off x="7144768" y="4045405"/>
            <a:ext cx="3405632" cy="70070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Yes. Cancel.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61" name="Google Shape;1261;p113" descr="Ico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55037" y="4902717"/>
            <a:ext cx="731595" cy="73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13"/>
          <p:cNvSpPr/>
          <p:nvPr/>
        </p:nvSpPr>
        <p:spPr>
          <a:xfrm>
            <a:off x="6830644" y="4877923"/>
            <a:ext cx="4092989" cy="1578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Thank you for the clarification. We will assist you to proceed with cancellation and refund with 10% handling fee.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63" name="Google Shape;1263;p11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14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Active Listening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69" name="Google Shape;1269;p114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70" name="Google Shape;1270;p114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71" name="Google Shape;1271;p1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14" title="Slide 34 - Active Listening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5200" y="1109177"/>
            <a:ext cx="9678262" cy="544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5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Empathy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78" name="Google Shape;1278;p115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79" name="Google Shape;1279;p115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80" name="Google Shape;1280;p115"/>
          <p:cNvCxnSpPr/>
          <p:nvPr/>
        </p:nvCxnSpPr>
        <p:spPr>
          <a:xfrm rot="10800000">
            <a:off x="5826271" y="1957860"/>
            <a:ext cx="0" cy="624000"/>
          </a:xfrm>
          <a:prstGeom prst="straightConnector1">
            <a:avLst/>
          </a:prstGeom>
          <a:noFill/>
          <a:ln w="76200" cap="flat" cmpd="sng">
            <a:solidFill>
              <a:srgbClr val="49BE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1" name="Google Shape;1281;p115"/>
          <p:cNvCxnSpPr/>
          <p:nvPr/>
        </p:nvCxnSpPr>
        <p:spPr>
          <a:xfrm rot="10800000">
            <a:off x="5826271" y="2795195"/>
            <a:ext cx="0" cy="624000"/>
          </a:xfrm>
          <a:prstGeom prst="straightConnector1">
            <a:avLst/>
          </a:prstGeom>
          <a:noFill/>
          <a:ln w="76200" cap="flat" cmpd="sng">
            <a:solidFill>
              <a:srgbClr val="FCD01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2" name="Google Shape;1282;p115"/>
          <p:cNvCxnSpPr/>
          <p:nvPr/>
        </p:nvCxnSpPr>
        <p:spPr>
          <a:xfrm rot="10800000">
            <a:off x="5826271" y="3632529"/>
            <a:ext cx="0" cy="624000"/>
          </a:xfrm>
          <a:prstGeom prst="straightConnector1">
            <a:avLst/>
          </a:prstGeom>
          <a:noFill/>
          <a:ln w="76200" cap="flat" cmpd="sng">
            <a:solidFill>
              <a:srgbClr val="34DAB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3" name="Google Shape;1283;p115"/>
          <p:cNvCxnSpPr/>
          <p:nvPr/>
        </p:nvCxnSpPr>
        <p:spPr>
          <a:xfrm rot="10800000">
            <a:off x="5826271" y="4469863"/>
            <a:ext cx="0" cy="624000"/>
          </a:xfrm>
          <a:prstGeom prst="straightConnector1">
            <a:avLst/>
          </a:prstGeom>
          <a:noFill/>
          <a:ln w="76200" cap="flat" cmpd="sng">
            <a:solidFill>
              <a:srgbClr val="FF9F0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4" name="Google Shape;1284;p115"/>
          <p:cNvSpPr/>
          <p:nvPr/>
        </p:nvSpPr>
        <p:spPr>
          <a:xfrm>
            <a:off x="5914199" y="2044427"/>
            <a:ext cx="5219435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49BE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Listen</a:t>
            </a:r>
            <a:r>
              <a:rPr lang="en-US" sz="21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2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before you speak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5" name="Google Shape;1285;p115"/>
          <p:cNvSpPr/>
          <p:nvPr/>
        </p:nvSpPr>
        <p:spPr>
          <a:xfrm>
            <a:off x="5914197" y="2881492"/>
            <a:ext cx="5569559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FCD01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Respect</a:t>
            </a:r>
            <a:r>
              <a:rPr lang="en-US" sz="21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2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everyone cultural differences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6" name="Google Shape;1286;p115"/>
          <p:cNvSpPr/>
          <p:nvPr/>
        </p:nvSpPr>
        <p:spPr>
          <a:xfrm>
            <a:off x="5914197" y="3719207"/>
            <a:ext cx="5569559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Control your </a:t>
            </a:r>
            <a:r>
              <a:rPr lang="en-US" sz="21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cadence, pace and tone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7" name="Google Shape;1287;p115"/>
          <p:cNvSpPr/>
          <p:nvPr/>
        </p:nvSpPr>
        <p:spPr>
          <a:xfrm>
            <a:off x="5914197" y="4535864"/>
            <a:ext cx="6054423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FF9F0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Validate</a:t>
            </a:r>
            <a:r>
              <a:rPr lang="en-US" sz="21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2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concern by restating and echoing back other’s feelings and perspective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88" name="Google Shape;1288;p1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2591" y="2047593"/>
            <a:ext cx="5148069" cy="2965288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89" name="Google Shape;1289;p1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16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Empathy vs. Sympathy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95" name="Google Shape;1295;p116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96" name="Google Shape;1296;p116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7" name="Google Shape;1297;p116"/>
          <p:cNvSpPr/>
          <p:nvPr/>
        </p:nvSpPr>
        <p:spPr>
          <a:xfrm>
            <a:off x="2089121" y="3119585"/>
            <a:ext cx="3397279" cy="265393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C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3810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Font typeface="Arial" panose="020B0604020202020204"/>
              <a:buChar char="•"/>
            </a:pPr>
            <a:r>
              <a:rPr lang="en-US" sz="1300" b="0" i="0" u="none" strike="noStrike" cap="none">
                <a:solidFill>
                  <a:srgbClr val="2F2F2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 am so sorry for your loss; I can't imag</a:t>
            </a:r>
            <a:r>
              <a:rPr lang="en-US" sz="1300">
                <a:solidFill>
                  <a:srgbClr val="2F2F2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ine</a:t>
            </a:r>
            <a:r>
              <a:rPr lang="en-US" sz="1300" b="0" i="0" u="none" strike="noStrike" cap="none">
                <a:solidFill>
                  <a:srgbClr val="2F2F2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what is going through your mind.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10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Font typeface="Arial" panose="020B0604020202020204"/>
              <a:buChar char="•"/>
            </a:pPr>
            <a:r>
              <a:rPr lang="en-US" sz="1300" b="0" i="0" u="none" strike="noStrike" cap="none">
                <a:solidFill>
                  <a:srgbClr val="2F2F2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 understand the situation you're in right now, let me see what I can do.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8" name="Google Shape;1298;p116"/>
          <p:cNvSpPr/>
          <p:nvPr/>
        </p:nvSpPr>
        <p:spPr>
          <a:xfrm>
            <a:off x="8140979" y="3119585"/>
            <a:ext cx="3397279" cy="265393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A2B9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3810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Font typeface="Arial" panose="020B0604020202020204"/>
              <a:buChar char="•"/>
            </a:pPr>
            <a:r>
              <a:rPr lang="en-US" sz="1300" b="0" i="0" u="none" strike="noStrike" cap="none">
                <a:solidFill>
                  <a:srgbClr val="2F2F2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 hope you feel better soon.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10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Font typeface="Arial" panose="020B0604020202020204"/>
              <a:buChar char="•"/>
            </a:pPr>
            <a:r>
              <a:rPr lang="en-US" sz="1300" b="0" i="0" u="none" strike="noStrike" cap="none">
                <a:solidFill>
                  <a:srgbClr val="2F2F2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must be hard for you.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10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Font typeface="Arial" panose="020B0604020202020204"/>
              <a:buChar char="•"/>
            </a:pPr>
            <a:r>
              <a:rPr lang="en-US" sz="1300" b="0" i="0" u="none" strike="noStrike" cap="none">
                <a:solidFill>
                  <a:srgbClr val="2F2F2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 am very sorry for what happened…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rgbClr val="2F2F2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299" name="Google Shape;1299;p116"/>
          <p:cNvGrpSpPr/>
          <p:nvPr/>
        </p:nvGrpSpPr>
        <p:grpSpPr>
          <a:xfrm>
            <a:off x="2089121" y="1879761"/>
            <a:ext cx="4017233" cy="1268199"/>
            <a:chOff x="1960645" y="1595856"/>
            <a:chExt cx="3012925" cy="951149"/>
          </a:xfrm>
        </p:grpSpPr>
        <p:sp>
          <p:nvSpPr>
            <p:cNvPr id="1300" name="Google Shape;1300;p116"/>
            <p:cNvSpPr/>
            <p:nvPr/>
          </p:nvSpPr>
          <p:spPr>
            <a:xfrm>
              <a:off x="1960645" y="1612927"/>
              <a:ext cx="3012925" cy="934078"/>
            </a:xfrm>
            <a:prstGeom prst="homePlate">
              <a:avLst>
                <a:gd name="adj" fmla="val 50000"/>
              </a:avLst>
            </a:prstGeom>
            <a:solidFill>
              <a:srgbClr val="4BC0EE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7834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01" name="Google Shape;1301;p116"/>
            <p:cNvSpPr txBox="1"/>
            <p:nvPr/>
          </p:nvSpPr>
          <p:spPr>
            <a:xfrm>
              <a:off x="2124470" y="1595856"/>
              <a:ext cx="2547959" cy="8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Empathy refers to acknowledgment and affirmation of another’s emotional state.</a:t>
              </a:r>
              <a:endParaRPr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302" name="Google Shape;1302;p116"/>
          <p:cNvGrpSpPr/>
          <p:nvPr/>
        </p:nvGrpSpPr>
        <p:grpSpPr>
          <a:xfrm>
            <a:off x="8140979" y="1874147"/>
            <a:ext cx="4017233" cy="1245437"/>
            <a:chOff x="7770895" y="3595127"/>
            <a:chExt cx="3012925" cy="934078"/>
          </a:xfrm>
        </p:grpSpPr>
        <p:sp>
          <p:nvSpPr>
            <p:cNvPr id="1303" name="Google Shape;1303;p116"/>
            <p:cNvSpPr/>
            <p:nvPr/>
          </p:nvSpPr>
          <p:spPr>
            <a:xfrm>
              <a:off x="7770895" y="3595127"/>
              <a:ext cx="3012925" cy="934078"/>
            </a:xfrm>
            <a:prstGeom prst="homePlate">
              <a:avLst>
                <a:gd name="adj" fmla="val 50000"/>
              </a:avLst>
            </a:prstGeom>
            <a:solidFill>
              <a:srgbClr val="A2B969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7834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04" name="Google Shape;1304;p116"/>
            <p:cNvSpPr txBox="1"/>
            <p:nvPr/>
          </p:nvSpPr>
          <p:spPr>
            <a:xfrm>
              <a:off x="7924814" y="3617044"/>
              <a:ext cx="2484092" cy="8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Sympathy involves identifying with and even taking on another person’s emotions.</a:t>
              </a:r>
              <a:endParaRPr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305" name="Google Shape;1305;p116"/>
          <p:cNvGrpSpPr/>
          <p:nvPr/>
        </p:nvGrpSpPr>
        <p:grpSpPr>
          <a:xfrm>
            <a:off x="42720" y="1456613"/>
            <a:ext cx="2238108" cy="2147519"/>
            <a:chOff x="1924095" y="1328121"/>
            <a:chExt cx="1808413" cy="1560381"/>
          </a:xfrm>
        </p:grpSpPr>
        <p:sp>
          <p:nvSpPr>
            <p:cNvPr id="1306" name="Google Shape;1306;p116"/>
            <p:cNvSpPr/>
            <p:nvPr/>
          </p:nvSpPr>
          <p:spPr>
            <a:xfrm>
              <a:off x="1924095" y="1328121"/>
              <a:ext cx="1808413" cy="15603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18951"/>
                  </a:moveTo>
                  <a:cubicBezTo>
                    <a:pt x="6297" y="18951"/>
                    <a:pt x="2649" y="15303"/>
                    <a:pt x="2649" y="10800"/>
                  </a:cubicBezTo>
                  <a:cubicBezTo>
                    <a:pt x="2649" y="6297"/>
                    <a:pt x="6297" y="2650"/>
                    <a:pt x="10800" y="2650"/>
                  </a:cubicBezTo>
                  <a:cubicBezTo>
                    <a:pt x="15303" y="2650"/>
                    <a:pt x="18951" y="6297"/>
                    <a:pt x="18951" y="10800"/>
                  </a:cubicBezTo>
                  <a:cubicBezTo>
                    <a:pt x="18951" y="15303"/>
                    <a:pt x="15303" y="18951"/>
                    <a:pt x="10800" y="18951"/>
                  </a:cubicBezTo>
                  <a:close/>
                </a:path>
              </a:pathLst>
            </a:custGeom>
            <a:gradFill>
              <a:gsLst>
                <a:gs pos="0">
                  <a:srgbClr val="4CC1EF"/>
                </a:gs>
                <a:gs pos="61000">
                  <a:srgbClr val="4CC1EF"/>
                </a:gs>
                <a:gs pos="100000">
                  <a:srgbClr val="0C6B9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07" name="Google Shape;1307;p116"/>
            <p:cNvSpPr txBox="1"/>
            <p:nvPr/>
          </p:nvSpPr>
          <p:spPr>
            <a:xfrm>
              <a:off x="2320787" y="1954426"/>
              <a:ext cx="11415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Empathy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308" name="Google Shape;1308;p116"/>
          <p:cNvGrpSpPr/>
          <p:nvPr/>
        </p:nvGrpSpPr>
        <p:grpSpPr>
          <a:xfrm>
            <a:off x="6133081" y="1456613"/>
            <a:ext cx="2238108" cy="2147519"/>
            <a:chOff x="5944937" y="1373319"/>
            <a:chExt cx="1808413" cy="1560381"/>
          </a:xfrm>
        </p:grpSpPr>
        <p:sp>
          <p:nvSpPr>
            <p:cNvPr id="1309" name="Google Shape;1309;p116"/>
            <p:cNvSpPr/>
            <p:nvPr/>
          </p:nvSpPr>
          <p:spPr>
            <a:xfrm>
              <a:off x="5944937" y="1373319"/>
              <a:ext cx="1808413" cy="15603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18951"/>
                  </a:moveTo>
                  <a:cubicBezTo>
                    <a:pt x="6297" y="18951"/>
                    <a:pt x="2649" y="15303"/>
                    <a:pt x="2649" y="10800"/>
                  </a:cubicBezTo>
                  <a:cubicBezTo>
                    <a:pt x="2649" y="6297"/>
                    <a:pt x="6297" y="2650"/>
                    <a:pt x="10800" y="2650"/>
                  </a:cubicBezTo>
                  <a:cubicBezTo>
                    <a:pt x="15303" y="2650"/>
                    <a:pt x="18951" y="6297"/>
                    <a:pt x="18951" y="10800"/>
                  </a:cubicBezTo>
                  <a:cubicBezTo>
                    <a:pt x="18951" y="15303"/>
                    <a:pt x="15303" y="18951"/>
                    <a:pt x="10800" y="18951"/>
                  </a:cubicBezTo>
                  <a:close/>
                </a:path>
              </a:pathLst>
            </a:custGeom>
            <a:gradFill>
              <a:gsLst>
                <a:gs pos="0">
                  <a:srgbClr val="A2B969"/>
                </a:gs>
                <a:gs pos="61000">
                  <a:srgbClr val="A2B969"/>
                </a:gs>
                <a:gs pos="100000">
                  <a:srgbClr val="53622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10" name="Google Shape;1310;p116"/>
            <p:cNvSpPr txBox="1"/>
            <p:nvPr/>
          </p:nvSpPr>
          <p:spPr>
            <a:xfrm>
              <a:off x="6297553" y="1999623"/>
              <a:ext cx="11454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Sympathy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311" name="Google Shape;1311;p116"/>
          <p:cNvGrpSpPr/>
          <p:nvPr/>
        </p:nvGrpSpPr>
        <p:grpSpPr>
          <a:xfrm>
            <a:off x="6281452" y="3876145"/>
            <a:ext cx="1797728" cy="1670315"/>
            <a:chOff x="380580" y="2050472"/>
            <a:chExt cx="2812475" cy="2770910"/>
          </a:xfrm>
        </p:grpSpPr>
        <p:sp>
          <p:nvSpPr>
            <p:cNvPr id="1312" name="Google Shape;1312;p116"/>
            <p:cNvSpPr/>
            <p:nvPr/>
          </p:nvSpPr>
          <p:spPr>
            <a:xfrm>
              <a:off x="495340" y="4486153"/>
              <a:ext cx="2582955" cy="335229"/>
            </a:xfrm>
            <a:custGeom>
              <a:avLst/>
              <a:gdLst/>
              <a:ahLst/>
              <a:cxnLst/>
              <a:rect l="l" t="t" r="r" b="b"/>
              <a:pathLst>
                <a:path w="2812473" h="599217" extrusionOk="0">
                  <a:moveTo>
                    <a:pt x="0" y="0"/>
                  </a:moveTo>
                  <a:lnTo>
                    <a:pt x="2812473" y="0"/>
                  </a:lnTo>
                  <a:lnTo>
                    <a:pt x="2812473" y="599216"/>
                  </a:lnTo>
                  <a:lnTo>
                    <a:pt x="2785085" y="584277"/>
                  </a:lnTo>
                  <a:cubicBezTo>
                    <a:pt x="2432207" y="409333"/>
                    <a:pt x="1944711" y="301128"/>
                    <a:pt x="1406237" y="301128"/>
                  </a:cubicBezTo>
                  <a:cubicBezTo>
                    <a:pt x="867763" y="301128"/>
                    <a:pt x="380267" y="409333"/>
                    <a:pt x="27389" y="584277"/>
                  </a:cubicBezTo>
                  <a:lnTo>
                    <a:pt x="0" y="599217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ffectLst>
              <a:outerShdw blurRad="63500" dist="88900" dir="5400000" algn="t" rotWithShape="0">
                <a:srgbClr val="000000">
                  <a:alpha val="33333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13" name="Google Shape;1313;p116"/>
            <p:cNvSpPr/>
            <p:nvPr/>
          </p:nvSpPr>
          <p:spPr>
            <a:xfrm>
              <a:off x="380582" y="2050473"/>
              <a:ext cx="2812473" cy="2770909"/>
            </a:xfrm>
            <a:prstGeom prst="rect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Acknowledge on the situation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14" name="Google Shape;1314;p116"/>
            <p:cNvSpPr/>
            <p:nvPr/>
          </p:nvSpPr>
          <p:spPr>
            <a:xfrm>
              <a:off x="380580" y="2050472"/>
              <a:ext cx="2812473" cy="5403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315" name="Google Shape;1315;p116"/>
          <p:cNvGrpSpPr/>
          <p:nvPr/>
        </p:nvGrpSpPr>
        <p:grpSpPr>
          <a:xfrm>
            <a:off x="341236" y="3859664"/>
            <a:ext cx="1605188" cy="1913857"/>
            <a:chOff x="380580" y="2050472"/>
            <a:chExt cx="2812475" cy="2770910"/>
          </a:xfrm>
        </p:grpSpPr>
        <p:sp>
          <p:nvSpPr>
            <p:cNvPr id="1316" name="Google Shape;1316;p116"/>
            <p:cNvSpPr/>
            <p:nvPr/>
          </p:nvSpPr>
          <p:spPr>
            <a:xfrm>
              <a:off x="495340" y="4486153"/>
              <a:ext cx="2582955" cy="335229"/>
            </a:xfrm>
            <a:custGeom>
              <a:avLst/>
              <a:gdLst/>
              <a:ahLst/>
              <a:cxnLst/>
              <a:rect l="l" t="t" r="r" b="b"/>
              <a:pathLst>
                <a:path w="2812473" h="599217" extrusionOk="0">
                  <a:moveTo>
                    <a:pt x="0" y="0"/>
                  </a:moveTo>
                  <a:lnTo>
                    <a:pt x="2812473" y="0"/>
                  </a:lnTo>
                  <a:lnTo>
                    <a:pt x="2812473" y="599216"/>
                  </a:lnTo>
                  <a:lnTo>
                    <a:pt x="2785085" y="584277"/>
                  </a:lnTo>
                  <a:cubicBezTo>
                    <a:pt x="2432207" y="409333"/>
                    <a:pt x="1944711" y="301128"/>
                    <a:pt x="1406237" y="301128"/>
                  </a:cubicBezTo>
                  <a:cubicBezTo>
                    <a:pt x="867763" y="301128"/>
                    <a:pt x="380267" y="409333"/>
                    <a:pt x="27389" y="584277"/>
                  </a:cubicBezTo>
                  <a:lnTo>
                    <a:pt x="0" y="599217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ffectLst>
              <a:outerShdw blurRad="63500" dist="88900" dir="5400000" algn="t" rotWithShape="0">
                <a:srgbClr val="000000">
                  <a:alpha val="33333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17" name="Google Shape;1317;p116"/>
            <p:cNvSpPr/>
            <p:nvPr/>
          </p:nvSpPr>
          <p:spPr>
            <a:xfrm>
              <a:off x="380582" y="2050473"/>
              <a:ext cx="2812473" cy="27709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Acknowledge</a:t>
              </a: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the situation and show that you care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18" name="Google Shape;1318;p116"/>
            <p:cNvSpPr/>
            <p:nvPr/>
          </p:nvSpPr>
          <p:spPr>
            <a:xfrm>
              <a:off x="380580" y="2050472"/>
              <a:ext cx="2812473" cy="5403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319" name="Google Shape;1319;p1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7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Empathy vs. Sympathy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25" name="Google Shape;1325;p117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26" name="Google Shape;1326;p117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7" name="Google Shape;1327;p117"/>
          <p:cNvSpPr/>
          <p:nvPr/>
        </p:nvSpPr>
        <p:spPr>
          <a:xfrm>
            <a:off x="1061777" y="2220189"/>
            <a:ext cx="2352665" cy="1422952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D120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 understand why you feel that way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8" name="Google Shape;1328;p117"/>
          <p:cNvSpPr/>
          <p:nvPr/>
        </p:nvSpPr>
        <p:spPr>
          <a:xfrm>
            <a:off x="3633703" y="2220189"/>
            <a:ext cx="2352665" cy="1422952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D120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I’m sorry for your loss / to hear that…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9" name="Google Shape;1329;p117"/>
          <p:cNvSpPr/>
          <p:nvPr/>
        </p:nvSpPr>
        <p:spPr>
          <a:xfrm>
            <a:off x="6205628" y="2220189"/>
            <a:ext cx="2352665" cy="1422952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D120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Thank you for remaining so positive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0" name="Google Shape;1330;p117"/>
          <p:cNvSpPr/>
          <p:nvPr/>
        </p:nvSpPr>
        <p:spPr>
          <a:xfrm>
            <a:off x="8777555" y="2220189"/>
            <a:ext cx="2352665" cy="1422952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D120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I were in your position, I’d feel the same way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1" name="Google Shape;1331;p117"/>
          <p:cNvSpPr/>
          <p:nvPr/>
        </p:nvSpPr>
        <p:spPr>
          <a:xfrm>
            <a:off x="2347741" y="3898267"/>
            <a:ext cx="2352665" cy="1422952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D120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 can’t imagine what you’ve been through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2" name="Google Shape;1332;p117"/>
          <p:cNvSpPr/>
          <p:nvPr/>
        </p:nvSpPr>
        <p:spPr>
          <a:xfrm>
            <a:off x="4919668" y="3898267"/>
            <a:ext cx="2352665" cy="1422952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D120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 completely understand where you’re coming from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3" name="Google Shape;1333;p117"/>
          <p:cNvSpPr/>
          <p:nvPr/>
        </p:nvSpPr>
        <p:spPr>
          <a:xfrm>
            <a:off x="7491593" y="3898267"/>
            <a:ext cx="2352665" cy="1422952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D120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Thank you for being so understanding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34" name="Google Shape;1334;p1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18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Empathy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40" name="Google Shape;1340;p118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41" name="Google Shape;1341;p118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342" name="Google Shape;1342;p118"/>
          <p:cNvGrpSpPr/>
          <p:nvPr/>
        </p:nvGrpSpPr>
        <p:grpSpPr>
          <a:xfrm>
            <a:off x="4129660" y="1801288"/>
            <a:ext cx="2305236" cy="2025813"/>
            <a:chOff x="381000" y="2133600"/>
            <a:chExt cx="2514600" cy="2209800"/>
          </a:xfrm>
        </p:grpSpPr>
        <p:sp>
          <p:nvSpPr>
            <p:cNvPr id="1343" name="Google Shape;1343;p118"/>
            <p:cNvSpPr/>
            <p:nvPr/>
          </p:nvSpPr>
          <p:spPr>
            <a:xfrm>
              <a:off x="685800" y="2133600"/>
              <a:ext cx="2209800" cy="2209800"/>
            </a:xfrm>
            <a:prstGeom prst="ellipse">
              <a:avLst/>
            </a:prstGeom>
            <a:solidFill>
              <a:srgbClr val="A64D79">
                <a:alpha val="49411"/>
              </a:srgbClr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endParaRPr sz="2700" b="0" i="0" u="none" strike="noStrike" cap="none">
                <a:solidFill>
                  <a:srgbClr val="1E163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44" name="Google Shape;1344;p118"/>
            <p:cNvSpPr txBox="1"/>
            <p:nvPr/>
          </p:nvSpPr>
          <p:spPr>
            <a:xfrm>
              <a:off x="381000" y="2425675"/>
              <a:ext cx="838200" cy="380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500"/>
                <a:buFont typeface="Arial" panose="020B0604020202020204"/>
                <a:buNone/>
              </a:pPr>
              <a:r>
                <a:rPr lang="en-US" sz="1500" b="1" i="0" u="none" strike="noStrike" cap="none">
                  <a:solidFill>
                    <a:srgbClr val="00206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LOVE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345" name="Google Shape;1345;p118"/>
          <p:cNvGrpSpPr/>
          <p:nvPr/>
        </p:nvGrpSpPr>
        <p:grpSpPr>
          <a:xfrm>
            <a:off x="5876051" y="1801288"/>
            <a:ext cx="2305236" cy="2025813"/>
            <a:chOff x="2286000" y="2133600"/>
            <a:chExt cx="2514600" cy="2209800"/>
          </a:xfrm>
        </p:grpSpPr>
        <p:sp>
          <p:nvSpPr>
            <p:cNvPr id="1346" name="Google Shape;1346;p118"/>
            <p:cNvSpPr/>
            <p:nvPr/>
          </p:nvSpPr>
          <p:spPr>
            <a:xfrm>
              <a:off x="2286000" y="2133600"/>
              <a:ext cx="2209800" cy="2209800"/>
            </a:xfrm>
            <a:prstGeom prst="ellipse">
              <a:avLst/>
            </a:prstGeom>
            <a:solidFill>
              <a:srgbClr val="3C92D8">
                <a:alpha val="49411"/>
              </a:srgbClr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endParaRPr sz="2700" b="0" i="0" u="none" strike="noStrike" cap="none">
                <a:solidFill>
                  <a:srgbClr val="1E163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47" name="Google Shape;1347;p118"/>
            <p:cNvSpPr txBox="1"/>
            <p:nvPr/>
          </p:nvSpPr>
          <p:spPr>
            <a:xfrm>
              <a:off x="3657600" y="2425675"/>
              <a:ext cx="1143000" cy="380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500"/>
                <a:buFont typeface="Arial" panose="020B0604020202020204"/>
                <a:buNone/>
              </a:pPr>
              <a:r>
                <a:rPr lang="en-US" sz="1500" b="1" i="0" u="none" strike="noStrike" cap="none">
                  <a:solidFill>
                    <a:srgbClr val="00206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CARING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348" name="Google Shape;1348;p118"/>
          <p:cNvGrpSpPr/>
          <p:nvPr/>
        </p:nvGrpSpPr>
        <p:grpSpPr>
          <a:xfrm>
            <a:off x="5247351" y="2988833"/>
            <a:ext cx="2095669" cy="2025813"/>
            <a:chOff x="1600200" y="3429000"/>
            <a:chExt cx="2286000" cy="2209800"/>
          </a:xfrm>
        </p:grpSpPr>
        <p:sp>
          <p:nvSpPr>
            <p:cNvPr id="1349" name="Google Shape;1349;p118"/>
            <p:cNvSpPr/>
            <p:nvPr/>
          </p:nvSpPr>
          <p:spPr>
            <a:xfrm>
              <a:off x="1600200" y="3429000"/>
              <a:ext cx="2209800" cy="2209800"/>
            </a:xfrm>
            <a:prstGeom prst="ellipse">
              <a:avLst/>
            </a:prstGeom>
            <a:solidFill>
              <a:srgbClr val="674EA7">
                <a:alpha val="49411"/>
              </a:srgbClr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endParaRPr sz="2700" b="0" i="0" u="none" strike="noStrike" cap="none">
                <a:solidFill>
                  <a:srgbClr val="1E163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50" name="Google Shape;1350;p118"/>
            <p:cNvSpPr txBox="1"/>
            <p:nvPr/>
          </p:nvSpPr>
          <p:spPr>
            <a:xfrm>
              <a:off x="1600200" y="4964668"/>
              <a:ext cx="2286000" cy="380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500"/>
                <a:buFont typeface="Arial" panose="020B0604020202020204"/>
                <a:buNone/>
              </a:pPr>
              <a:r>
                <a:rPr lang="en-US" sz="1500" b="1" i="0" u="none" strike="noStrike" cap="none">
                  <a:solidFill>
                    <a:srgbClr val="00206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COMMUNICATION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51" name="Google Shape;1351;p118"/>
          <p:cNvSpPr txBox="1"/>
          <p:nvPr/>
        </p:nvSpPr>
        <p:spPr>
          <a:xfrm>
            <a:off x="5526772" y="2567165"/>
            <a:ext cx="1327257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chemeClr val="accent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nurturing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2" name="Google Shape;1352;p118"/>
          <p:cNvSpPr txBox="1"/>
          <p:nvPr/>
        </p:nvSpPr>
        <p:spPr>
          <a:xfrm>
            <a:off x="4428284" y="3587885"/>
            <a:ext cx="1327257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chemeClr val="accent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relating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3" name="Google Shape;1353;p118"/>
          <p:cNvSpPr txBox="1"/>
          <p:nvPr/>
        </p:nvSpPr>
        <p:spPr>
          <a:xfrm>
            <a:off x="6365040" y="3587884"/>
            <a:ext cx="1816247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chemeClr val="accent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understanding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4" name="Google Shape;1354;p118"/>
          <p:cNvSpPr txBox="1"/>
          <p:nvPr/>
        </p:nvSpPr>
        <p:spPr>
          <a:xfrm>
            <a:off x="5084561" y="2987400"/>
            <a:ext cx="221167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81F5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EMPATHY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355" name="Google Shape;1355;p118"/>
          <p:cNvGrpSpPr/>
          <p:nvPr/>
        </p:nvGrpSpPr>
        <p:grpSpPr>
          <a:xfrm rot="10800000" flipH="1">
            <a:off x="1243169" y="5428831"/>
            <a:ext cx="3594648" cy="150808"/>
            <a:chOff x="2399725" y="3487050"/>
            <a:chExt cx="2799525" cy="117450"/>
          </a:xfrm>
        </p:grpSpPr>
        <p:sp>
          <p:nvSpPr>
            <p:cNvPr id="1356" name="Google Shape;1356;p118"/>
            <p:cNvSpPr/>
            <p:nvPr/>
          </p:nvSpPr>
          <p:spPr>
            <a:xfrm>
              <a:off x="4247450" y="3487050"/>
              <a:ext cx="502375" cy="117450"/>
            </a:xfrm>
            <a:custGeom>
              <a:avLst/>
              <a:gdLst/>
              <a:ahLst/>
              <a:cxnLst/>
              <a:rect l="l" t="t" r="r" b="b"/>
              <a:pathLst>
                <a:path w="20095" h="4698" fill="none" extrusionOk="0">
                  <a:moveTo>
                    <a:pt x="19660" y="1"/>
                  </a:moveTo>
                  <a:cubicBezTo>
                    <a:pt x="20037" y="1"/>
                    <a:pt x="20095" y="204"/>
                    <a:pt x="19834" y="435"/>
                  </a:cubicBezTo>
                  <a:lnTo>
                    <a:pt x="15687" y="4263"/>
                  </a:lnTo>
                  <a:cubicBezTo>
                    <a:pt x="15339" y="4524"/>
                    <a:pt x="14933" y="4669"/>
                    <a:pt x="14527" y="4698"/>
                  </a:cubicBezTo>
                  <a:lnTo>
                    <a:pt x="436" y="4698"/>
                  </a:lnTo>
                  <a:cubicBezTo>
                    <a:pt x="88" y="4698"/>
                    <a:pt x="1" y="4495"/>
                    <a:pt x="262" y="4263"/>
                  </a:cubicBezTo>
                  <a:lnTo>
                    <a:pt x="4437" y="435"/>
                  </a:lnTo>
                  <a:cubicBezTo>
                    <a:pt x="4756" y="175"/>
                    <a:pt x="5162" y="30"/>
                    <a:pt x="55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1208D"/>
              </a:solidFill>
              <a:prstDash val="solid"/>
              <a:miter lim="289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57" name="Google Shape;1357;p118"/>
            <p:cNvSpPr/>
            <p:nvPr/>
          </p:nvSpPr>
          <p:spPr>
            <a:xfrm>
              <a:off x="4696150" y="3487050"/>
              <a:ext cx="503100" cy="117450"/>
            </a:xfrm>
            <a:custGeom>
              <a:avLst/>
              <a:gdLst/>
              <a:ahLst/>
              <a:cxnLst/>
              <a:rect l="l" t="t" r="r" b="b"/>
              <a:pathLst>
                <a:path w="20124" h="4698" extrusionOk="0">
                  <a:moveTo>
                    <a:pt x="5597" y="1"/>
                  </a:moveTo>
                  <a:cubicBezTo>
                    <a:pt x="5162" y="30"/>
                    <a:pt x="4785" y="175"/>
                    <a:pt x="4437" y="435"/>
                  </a:cubicBezTo>
                  <a:lnTo>
                    <a:pt x="291" y="4263"/>
                  </a:lnTo>
                  <a:cubicBezTo>
                    <a:pt x="1" y="4495"/>
                    <a:pt x="88" y="4698"/>
                    <a:pt x="465" y="4698"/>
                  </a:cubicBezTo>
                  <a:lnTo>
                    <a:pt x="14528" y="4698"/>
                  </a:lnTo>
                  <a:cubicBezTo>
                    <a:pt x="14963" y="4669"/>
                    <a:pt x="15368" y="4524"/>
                    <a:pt x="15687" y="4263"/>
                  </a:cubicBezTo>
                  <a:lnTo>
                    <a:pt x="19863" y="435"/>
                  </a:lnTo>
                  <a:cubicBezTo>
                    <a:pt x="20124" y="204"/>
                    <a:pt x="20037" y="1"/>
                    <a:pt x="19689" y="1"/>
                  </a:cubicBez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58" name="Google Shape;1358;p118"/>
            <p:cNvSpPr/>
            <p:nvPr/>
          </p:nvSpPr>
          <p:spPr>
            <a:xfrm>
              <a:off x="3291325" y="3487050"/>
              <a:ext cx="1015600" cy="117450"/>
            </a:xfrm>
            <a:custGeom>
              <a:avLst/>
              <a:gdLst/>
              <a:ahLst/>
              <a:cxnLst/>
              <a:rect l="l" t="t" r="r" b="b"/>
              <a:pathLst>
                <a:path w="40624" h="4698" extrusionOk="0">
                  <a:moveTo>
                    <a:pt x="465" y="1"/>
                  </a:moveTo>
                  <a:cubicBezTo>
                    <a:pt x="88" y="1"/>
                    <a:pt x="1" y="204"/>
                    <a:pt x="291" y="435"/>
                  </a:cubicBezTo>
                  <a:lnTo>
                    <a:pt x="4437" y="4234"/>
                  </a:lnTo>
                  <a:cubicBezTo>
                    <a:pt x="4785" y="4524"/>
                    <a:pt x="5191" y="4669"/>
                    <a:pt x="5597" y="4698"/>
                  </a:cubicBezTo>
                  <a:lnTo>
                    <a:pt x="35056" y="4698"/>
                  </a:lnTo>
                  <a:cubicBezTo>
                    <a:pt x="35462" y="4669"/>
                    <a:pt x="35868" y="4524"/>
                    <a:pt x="36187" y="4234"/>
                  </a:cubicBezTo>
                  <a:lnTo>
                    <a:pt x="40362" y="435"/>
                  </a:lnTo>
                  <a:cubicBezTo>
                    <a:pt x="40623" y="204"/>
                    <a:pt x="40536" y="1"/>
                    <a:pt x="40188" y="1"/>
                  </a:cubicBez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59" name="Google Shape;1359;p118"/>
            <p:cNvSpPr/>
            <p:nvPr/>
          </p:nvSpPr>
          <p:spPr>
            <a:xfrm>
              <a:off x="2848425" y="3487050"/>
              <a:ext cx="503100" cy="117450"/>
            </a:xfrm>
            <a:custGeom>
              <a:avLst/>
              <a:gdLst/>
              <a:ahLst/>
              <a:cxnLst/>
              <a:rect l="l" t="t" r="r" b="b"/>
              <a:pathLst>
                <a:path w="20124" h="4698" fill="none" extrusionOk="0">
                  <a:moveTo>
                    <a:pt x="14527" y="1"/>
                  </a:moveTo>
                  <a:cubicBezTo>
                    <a:pt x="14962" y="30"/>
                    <a:pt x="15339" y="175"/>
                    <a:pt x="15687" y="435"/>
                  </a:cubicBezTo>
                  <a:lnTo>
                    <a:pt x="19833" y="4263"/>
                  </a:lnTo>
                  <a:cubicBezTo>
                    <a:pt x="20123" y="4495"/>
                    <a:pt x="20036" y="4698"/>
                    <a:pt x="19659" y="4698"/>
                  </a:cubicBezTo>
                  <a:lnTo>
                    <a:pt x="5597" y="4698"/>
                  </a:lnTo>
                  <a:cubicBezTo>
                    <a:pt x="5162" y="4669"/>
                    <a:pt x="4756" y="4524"/>
                    <a:pt x="4437" y="4263"/>
                  </a:cubicBezTo>
                  <a:lnTo>
                    <a:pt x="291" y="435"/>
                  </a:lnTo>
                  <a:cubicBezTo>
                    <a:pt x="1" y="204"/>
                    <a:pt x="88" y="1"/>
                    <a:pt x="46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1208D"/>
              </a:solidFill>
              <a:prstDash val="solid"/>
              <a:miter lim="289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60" name="Google Shape;1360;p118"/>
            <p:cNvSpPr/>
            <p:nvPr/>
          </p:nvSpPr>
          <p:spPr>
            <a:xfrm>
              <a:off x="2399725" y="3487050"/>
              <a:ext cx="502375" cy="117450"/>
            </a:xfrm>
            <a:custGeom>
              <a:avLst/>
              <a:gdLst/>
              <a:ahLst/>
              <a:cxnLst/>
              <a:rect l="l" t="t" r="r" b="b"/>
              <a:pathLst>
                <a:path w="20095" h="4698" extrusionOk="0">
                  <a:moveTo>
                    <a:pt x="435" y="1"/>
                  </a:moveTo>
                  <a:cubicBezTo>
                    <a:pt x="87" y="1"/>
                    <a:pt x="0" y="204"/>
                    <a:pt x="261" y="435"/>
                  </a:cubicBezTo>
                  <a:lnTo>
                    <a:pt x="4437" y="4263"/>
                  </a:lnTo>
                  <a:cubicBezTo>
                    <a:pt x="4756" y="4524"/>
                    <a:pt x="5162" y="4669"/>
                    <a:pt x="5597" y="4698"/>
                  </a:cubicBezTo>
                  <a:lnTo>
                    <a:pt x="19659" y="4698"/>
                  </a:lnTo>
                  <a:cubicBezTo>
                    <a:pt x="20036" y="4698"/>
                    <a:pt x="20094" y="4495"/>
                    <a:pt x="19833" y="4263"/>
                  </a:cubicBezTo>
                  <a:lnTo>
                    <a:pt x="15658" y="435"/>
                  </a:lnTo>
                  <a:cubicBezTo>
                    <a:pt x="15339" y="175"/>
                    <a:pt x="14933" y="30"/>
                    <a:pt x="14527" y="1"/>
                  </a:cubicBez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361" name="Google Shape;1361;p118"/>
          <p:cNvSpPr txBox="1"/>
          <p:nvPr/>
        </p:nvSpPr>
        <p:spPr>
          <a:xfrm>
            <a:off x="1515397" y="4643271"/>
            <a:ext cx="3049444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Show that we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D1208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LOVE</a:t>
            </a:r>
            <a:r>
              <a:rPr lang="en-US" sz="21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and</a:t>
            </a:r>
            <a:r>
              <a:rPr lang="en-US" sz="21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2100" b="1" i="0" u="none" strike="noStrike" cap="none">
                <a:solidFill>
                  <a:srgbClr val="D1208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</a:t>
            </a:r>
            <a:endParaRPr sz="2100" b="1" i="0" u="none" strike="noStrike" cap="none">
              <a:solidFill>
                <a:srgbClr val="D1208D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362" name="Google Shape;1362;p118"/>
          <p:cNvGrpSpPr/>
          <p:nvPr/>
        </p:nvGrpSpPr>
        <p:grpSpPr>
          <a:xfrm rot="10800000" flipH="1">
            <a:off x="7473877" y="5427660"/>
            <a:ext cx="3594648" cy="150808"/>
            <a:chOff x="2399725" y="3487050"/>
            <a:chExt cx="2799525" cy="117450"/>
          </a:xfrm>
        </p:grpSpPr>
        <p:sp>
          <p:nvSpPr>
            <p:cNvPr id="1363" name="Google Shape;1363;p118"/>
            <p:cNvSpPr/>
            <p:nvPr/>
          </p:nvSpPr>
          <p:spPr>
            <a:xfrm>
              <a:off x="4247450" y="3487050"/>
              <a:ext cx="502375" cy="117450"/>
            </a:xfrm>
            <a:custGeom>
              <a:avLst/>
              <a:gdLst/>
              <a:ahLst/>
              <a:cxnLst/>
              <a:rect l="l" t="t" r="r" b="b"/>
              <a:pathLst>
                <a:path w="20095" h="4698" fill="none" extrusionOk="0">
                  <a:moveTo>
                    <a:pt x="19660" y="1"/>
                  </a:moveTo>
                  <a:cubicBezTo>
                    <a:pt x="20037" y="1"/>
                    <a:pt x="20095" y="204"/>
                    <a:pt x="19834" y="435"/>
                  </a:cubicBezTo>
                  <a:lnTo>
                    <a:pt x="15687" y="4263"/>
                  </a:lnTo>
                  <a:cubicBezTo>
                    <a:pt x="15339" y="4524"/>
                    <a:pt x="14933" y="4669"/>
                    <a:pt x="14527" y="4698"/>
                  </a:cubicBezTo>
                  <a:lnTo>
                    <a:pt x="436" y="4698"/>
                  </a:lnTo>
                  <a:cubicBezTo>
                    <a:pt x="88" y="4698"/>
                    <a:pt x="1" y="4495"/>
                    <a:pt x="262" y="4263"/>
                  </a:cubicBezTo>
                  <a:lnTo>
                    <a:pt x="4437" y="435"/>
                  </a:lnTo>
                  <a:cubicBezTo>
                    <a:pt x="4756" y="175"/>
                    <a:pt x="5162" y="30"/>
                    <a:pt x="55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1208D"/>
              </a:solidFill>
              <a:prstDash val="solid"/>
              <a:miter lim="289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64" name="Google Shape;1364;p118"/>
            <p:cNvSpPr/>
            <p:nvPr/>
          </p:nvSpPr>
          <p:spPr>
            <a:xfrm>
              <a:off x="4696150" y="3487050"/>
              <a:ext cx="503100" cy="117450"/>
            </a:xfrm>
            <a:custGeom>
              <a:avLst/>
              <a:gdLst/>
              <a:ahLst/>
              <a:cxnLst/>
              <a:rect l="l" t="t" r="r" b="b"/>
              <a:pathLst>
                <a:path w="20124" h="4698" extrusionOk="0">
                  <a:moveTo>
                    <a:pt x="5597" y="1"/>
                  </a:moveTo>
                  <a:cubicBezTo>
                    <a:pt x="5162" y="30"/>
                    <a:pt x="4785" y="175"/>
                    <a:pt x="4437" y="435"/>
                  </a:cubicBezTo>
                  <a:lnTo>
                    <a:pt x="291" y="4263"/>
                  </a:lnTo>
                  <a:cubicBezTo>
                    <a:pt x="1" y="4495"/>
                    <a:pt x="88" y="4698"/>
                    <a:pt x="465" y="4698"/>
                  </a:cubicBezTo>
                  <a:lnTo>
                    <a:pt x="14528" y="4698"/>
                  </a:lnTo>
                  <a:cubicBezTo>
                    <a:pt x="14963" y="4669"/>
                    <a:pt x="15368" y="4524"/>
                    <a:pt x="15687" y="4263"/>
                  </a:cubicBezTo>
                  <a:lnTo>
                    <a:pt x="19863" y="435"/>
                  </a:lnTo>
                  <a:cubicBezTo>
                    <a:pt x="20124" y="204"/>
                    <a:pt x="20037" y="1"/>
                    <a:pt x="19689" y="1"/>
                  </a:cubicBez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65" name="Google Shape;1365;p118"/>
            <p:cNvSpPr/>
            <p:nvPr/>
          </p:nvSpPr>
          <p:spPr>
            <a:xfrm>
              <a:off x="3291325" y="3487050"/>
              <a:ext cx="1015600" cy="117450"/>
            </a:xfrm>
            <a:custGeom>
              <a:avLst/>
              <a:gdLst/>
              <a:ahLst/>
              <a:cxnLst/>
              <a:rect l="l" t="t" r="r" b="b"/>
              <a:pathLst>
                <a:path w="40624" h="4698" extrusionOk="0">
                  <a:moveTo>
                    <a:pt x="465" y="1"/>
                  </a:moveTo>
                  <a:cubicBezTo>
                    <a:pt x="88" y="1"/>
                    <a:pt x="1" y="204"/>
                    <a:pt x="291" y="435"/>
                  </a:cubicBezTo>
                  <a:lnTo>
                    <a:pt x="4437" y="4234"/>
                  </a:lnTo>
                  <a:cubicBezTo>
                    <a:pt x="4785" y="4524"/>
                    <a:pt x="5191" y="4669"/>
                    <a:pt x="5597" y="4698"/>
                  </a:cubicBezTo>
                  <a:lnTo>
                    <a:pt x="35056" y="4698"/>
                  </a:lnTo>
                  <a:cubicBezTo>
                    <a:pt x="35462" y="4669"/>
                    <a:pt x="35868" y="4524"/>
                    <a:pt x="36187" y="4234"/>
                  </a:cubicBezTo>
                  <a:lnTo>
                    <a:pt x="40362" y="435"/>
                  </a:lnTo>
                  <a:cubicBezTo>
                    <a:pt x="40623" y="204"/>
                    <a:pt x="40536" y="1"/>
                    <a:pt x="40188" y="1"/>
                  </a:cubicBez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66" name="Google Shape;1366;p118"/>
            <p:cNvSpPr/>
            <p:nvPr/>
          </p:nvSpPr>
          <p:spPr>
            <a:xfrm>
              <a:off x="2848425" y="3487050"/>
              <a:ext cx="503100" cy="117450"/>
            </a:xfrm>
            <a:custGeom>
              <a:avLst/>
              <a:gdLst/>
              <a:ahLst/>
              <a:cxnLst/>
              <a:rect l="l" t="t" r="r" b="b"/>
              <a:pathLst>
                <a:path w="20124" h="4698" fill="none" extrusionOk="0">
                  <a:moveTo>
                    <a:pt x="14527" y="1"/>
                  </a:moveTo>
                  <a:cubicBezTo>
                    <a:pt x="14962" y="30"/>
                    <a:pt x="15339" y="175"/>
                    <a:pt x="15687" y="435"/>
                  </a:cubicBezTo>
                  <a:lnTo>
                    <a:pt x="19833" y="4263"/>
                  </a:lnTo>
                  <a:cubicBezTo>
                    <a:pt x="20123" y="4495"/>
                    <a:pt x="20036" y="4698"/>
                    <a:pt x="19659" y="4698"/>
                  </a:cubicBezTo>
                  <a:lnTo>
                    <a:pt x="5597" y="4698"/>
                  </a:lnTo>
                  <a:cubicBezTo>
                    <a:pt x="5162" y="4669"/>
                    <a:pt x="4756" y="4524"/>
                    <a:pt x="4437" y="4263"/>
                  </a:cubicBezTo>
                  <a:lnTo>
                    <a:pt x="291" y="435"/>
                  </a:lnTo>
                  <a:cubicBezTo>
                    <a:pt x="1" y="204"/>
                    <a:pt x="88" y="1"/>
                    <a:pt x="46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1208D"/>
              </a:solidFill>
              <a:prstDash val="solid"/>
              <a:miter lim="289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67" name="Google Shape;1367;p118"/>
            <p:cNvSpPr/>
            <p:nvPr/>
          </p:nvSpPr>
          <p:spPr>
            <a:xfrm>
              <a:off x="2399725" y="3487050"/>
              <a:ext cx="502375" cy="117450"/>
            </a:xfrm>
            <a:custGeom>
              <a:avLst/>
              <a:gdLst/>
              <a:ahLst/>
              <a:cxnLst/>
              <a:rect l="l" t="t" r="r" b="b"/>
              <a:pathLst>
                <a:path w="20095" h="4698" extrusionOk="0">
                  <a:moveTo>
                    <a:pt x="435" y="1"/>
                  </a:moveTo>
                  <a:cubicBezTo>
                    <a:pt x="87" y="1"/>
                    <a:pt x="0" y="204"/>
                    <a:pt x="261" y="435"/>
                  </a:cubicBezTo>
                  <a:lnTo>
                    <a:pt x="4437" y="4263"/>
                  </a:lnTo>
                  <a:cubicBezTo>
                    <a:pt x="4756" y="4524"/>
                    <a:pt x="5162" y="4669"/>
                    <a:pt x="5597" y="4698"/>
                  </a:cubicBezTo>
                  <a:lnTo>
                    <a:pt x="19659" y="4698"/>
                  </a:lnTo>
                  <a:cubicBezTo>
                    <a:pt x="20036" y="4698"/>
                    <a:pt x="20094" y="4495"/>
                    <a:pt x="19833" y="4263"/>
                  </a:cubicBezTo>
                  <a:lnTo>
                    <a:pt x="15658" y="435"/>
                  </a:lnTo>
                  <a:cubicBezTo>
                    <a:pt x="15339" y="175"/>
                    <a:pt x="14933" y="30"/>
                    <a:pt x="14527" y="1"/>
                  </a:cubicBez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368" name="Google Shape;1368;p118"/>
          <p:cNvSpPr txBox="1"/>
          <p:nvPr/>
        </p:nvSpPr>
        <p:spPr>
          <a:xfrm>
            <a:off x="7682697" y="4647960"/>
            <a:ext cx="3266133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Make customer feel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D1208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</a:t>
            </a:r>
            <a:r>
              <a:rPr lang="en-US" sz="21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and</a:t>
            </a:r>
            <a:r>
              <a:rPr lang="en-US" sz="21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2100" b="1" i="0" u="none" strike="noStrike" cap="none">
                <a:solidFill>
                  <a:srgbClr val="D1208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Welcome</a:t>
            </a:r>
            <a:endParaRPr sz="2100" b="1" i="0" u="none" strike="noStrike" cap="none">
              <a:solidFill>
                <a:srgbClr val="D1208D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69" name="Google Shape;1369;p1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19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Empathy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75" name="Google Shape;1375;p119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76" name="Google Shape;1376;p119"/>
          <p:cNvSpPr txBox="1"/>
          <p:nvPr/>
        </p:nvSpPr>
        <p:spPr>
          <a:xfrm>
            <a:off x="0" y="6432232"/>
            <a:ext cx="5134489" cy="5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= Point of Sales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77" name="Google Shape;1377;p119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78" name="Google Shape;1378;p1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19" title="Slide 39 - Empathy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3375" y="1261577"/>
            <a:ext cx="8921342" cy="501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4" name="Google Shape;1384;p120"/>
          <p:cNvGrpSpPr/>
          <p:nvPr/>
        </p:nvGrpSpPr>
        <p:grpSpPr>
          <a:xfrm>
            <a:off x="10533536" y="1315164"/>
            <a:ext cx="1722507" cy="1588003"/>
            <a:chOff x="1924095" y="1328121"/>
            <a:chExt cx="1808406" cy="1560384"/>
          </a:xfrm>
        </p:grpSpPr>
        <p:sp>
          <p:nvSpPr>
            <p:cNvPr id="1385" name="Google Shape;1385;p120"/>
            <p:cNvSpPr/>
            <p:nvPr/>
          </p:nvSpPr>
          <p:spPr>
            <a:xfrm>
              <a:off x="1924095" y="1328121"/>
              <a:ext cx="1808406" cy="1560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18951"/>
                  </a:moveTo>
                  <a:cubicBezTo>
                    <a:pt x="6297" y="18951"/>
                    <a:pt x="2649" y="15303"/>
                    <a:pt x="2649" y="10800"/>
                  </a:cubicBezTo>
                  <a:cubicBezTo>
                    <a:pt x="2649" y="6297"/>
                    <a:pt x="6297" y="2650"/>
                    <a:pt x="10800" y="2650"/>
                  </a:cubicBezTo>
                  <a:cubicBezTo>
                    <a:pt x="15303" y="2650"/>
                    <a:pt x="18951" y="6297"/>
                    <a:pt x="18951" y="10800"/>
                  </a:cubicBezTo>
                  <a:cubicBezTo>
                    <a:pt x="18951" y="15303"/>
                    <a:pt x="15303" y="18951"/>
                    <a:pt x="10800" y="18951"/>
                  </a:cubicBezTo>
                  <a:close/>
                </a:path>
              </a:pathLst>
            </a:custGeom>
            <a:gradFill>
              <a:gsLst>
                <a:gs pos="0">
                  <a:srgbClr val="FF8864"/>
                </a:gs>
                <a:gs pos="100000">
                  <a:srgbClr val="D8390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86" name="Google Shape;1386;p120"/>
            <p:cNvSpPr txBox="1"/>
            <p:nvPr/>
          </p:nvSpPr>
          <p:spPr>
            <a:xfrm>
              <a:off x="2523622" y="1909852"/>
              <a:ext cx="11415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Don'ts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387" name="Google Shape;1387;p120"/>
          <p:cNvGrpSpPr/>
          <p:nvPr/>
        </p:nvGrpSpPr>
        <p:grpSpPr>
          <a:xfrm>
            <a:off x="-58264" y="1391364"/>
            <a:ext cx="1722507" cy="1588003"/>
            <a:chOff x="1924095" y="1328121"/>
            <a:chExt cx="1808406" cy="1560384"/>
          </a:xfrm>
        </p:grpSpPr>
        <p:sp>
          <p:nvSpPr>
            <p:cNvPr id="1388" name="Google Shape;1388;p120"/>
            <p:cNvSpPr/>
            <p:nvPr/>
          </p:nvSpPr>
          <p:spPr>
            <a:xfrm>
              <a:off x="1924095" y="1328121"/>
              <a:ext cx="1808406" cy="1560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18951"/>
                  </a:moveTo>
                  <a:cubicBezTo>
                    <a:pt x="6297" y="18951"/>
                    <a:pt x="2649" y="15303"/>
                    <a:pt x="2649" y="10800"/>
                  </a:cubicBezTo>
                  <a:cubicBezTo>
                    <a:pt x="2649" y="6297"/>
                    <a:pt x="6297" y="2650"/>
                    <a:pt x="10800" y="2650"/>
                  </a:cubicBezTo>
                  <a:cubicBezTo>
                    <a:pt x="15303" y="2650"/>
                    <a:pt x="18951" y="6297"/>
                    <a:pt x="18951" y="10800"/>
                  </a:cubicBezTo>
                  <a:cubicBezTo>
                    <a:pt x="18951" y="15303"/>
                    <a:pt x="15303" y="18951"/>
                    <a:pt x="10800" y="18951"/>
                  </a:cubicBezTo>
                  <a:close/>
                </a:path>
              </a:pathLst>
            </a:cu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89" name="Google Shape;1389;p120"/>
            <p:cNvSpPr txBox="1"/>
            <p:nvPr/>
          </p:nvSpPr>
          <p:spPr>
            <a:xfrm>
              <a:off x="2320787" y="1954426"/>
              <a:ext cx="11415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Do’s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90" name="Google Shape;1390;p120"/>
          <p:cNvSpPr txBox="1"/>
          <p:nvPr/>
        </p:nvSpPr>
        <p:spPr>
          <a:xfrm>
            <a:off x="-291933" y="740777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Patience – Do’s &amp; Don’ts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91" name="Google Shape;1391;p120"/>
          <p:cNvSpPr txBox="1"/>
          <p:nvPr>
            <p:ph type="sldNum" idx="12"/>
          </p:nvPr>
        </p:nvSpPr>
        <p:spPr>
          <a:xfrm>
            <a:off x="11760485" y="6529980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92" name="Google Shape;1392;p120"/>
          <p:cNvSpPr txBox="1"/>
          <p:nvPr/>
        </p:nvSpPr>
        <p:spPr>
          <a:xfrm>
            <a:off x="2162940" y="4866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93" name="Google Shape;1393;p1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20"/>
          <p:cNvSpPr/>
          <p:nvPr/>
        </p:nvSpPr>
        <p:spPr>
          <a:xfrm>
            <a:off x="1498901" y="3442175"/>
            <a:ext cx="3869085" cy="1481544"/>
          </a:xfrm>
          <a:custGeom>
            <a:avLst/>
            <a:gdLst/>
            <a:ahLst/>
            <a:cxnLst/>
            <a:rect l="l" t="t" r="r" b="b"/>
            <a:pathLst>
              <a:path w="21480" h="21600" extrusionOk="0">
                <a:moveTo>
                  <a:pt x="1606" y="0"/>
                </a:moveTo>
                <a:lnTo>
                  <a:pt x="16009" y="0"/>
                </a:lnTo>
                <a:cubicBezTo>
                  <a:pt x="19032" y="0"/>
                  <a:pt x="21480" y="4269"/>
                  <a:pt x="21480" y="9541"/>
                </a:cubicBezTo>
                <a:lnTo>
                  <a:pt x="21480" y="19447"/>
                </a:lnTo>
                <a:cubicBezTo>
                  <a:pt x="21480" y="20633"/>
                  <a:pt x="20926" y="21600"/>
                  <a:pt x="20246" y="21600"/>
                </a:cubicBezTo>
                <a:lnTo>
                  <a:pt x="9723" y="21600"/>
                </a:lnTo>
                <a:cubicBezTo>
                  <a:pt x="4995" y="21600"/>
                  <a:pt x="999" y="15525"/>
                  <a:pt x="351" y="7352"/>
                </a:cubicBezTo>
                <a:lnTo>
                  <a:pt x="16" y="3174"/>
                </a:lnTo>
                <a:cubicBezTo>
                  <a:pt x="-120" y="1496"/>
                  <a:pt x="633" y="0"/>
                  <a:pt x="1606" y="0"/>
                </a:cubicBezTo>
                <a:close/>
              </a:path>
            </a:pathLst>
          </a:custGeom>
          <a:solidFill>
            <a:srgbClr val="4CC1E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5" name="Google Shape;1395;p120"/>
          <p:cNvSpPr/>
          <p:nvPr/>
        </p:nvSpPr>
        <p:spPr>
          <a:xfrm>
            <a:off x="1923650" y="5163975"/>
            <a:ext cx="3444283" cy="1167372"/>
          </a:xfrm>
          <a:custGeom>
            <a:avLst/>
            <a:gdLst/>
            <a:ahLst/>
            <a:cxnLst/>
            <a:rect l="l" t="t" r="r" b="b"/>
            <a:pathLst>
              <a:path w="21428" h="21600" extrusionOk="0">
                <a:moveTo>
                  <a:pt x="1973" y="0"/>
                </a:moveTo>
                <a:lnTo>
                  <a:pt x="16236" y="0"/>
                </a:lnTo>
                <a:cubicBezTo>
                  <a:pt x="19107" y="0"/>
                  <a:pt x="21428" y="4427"/>
                  <a:pt x="21428" y="9855"/>
                </a:cubicBezTo>
                <a:lnTo>
                  <a:pt x="21428" y="21600"/>
                </a:lnTo>
                <a:lnTo>
                  <a:pt x="10681" y="21600"/>
                </a:lnTo>
                <a:cubicBezTo>
                  <a:pt x="5372" y="21600"/>
                  <a:pt x="859" y="14281"/>
                  <a:pt x="27" y="4338"/>
                </a:cubicBezTo>
                <a:lnTo>
                  <a:pt x="27" y="4338"/>
                </a:lnTo>
                <a:cubicBezTo>
                  <a:pt x="-172" y="2069"/>
                  <a:pt x="754" y="0"/>
                  <a:pt x="1973" y="0"/>
                </a:cubicBezTo>
                <a:close/>
              </a:path>
            </a:pathLst>
          </a:custGeom>
          <a:solidFill>
            <a:srgbClr val="FFCC4C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6" name="Google Shape;1396;p120"/>
          <p:cNvSpPr/>
          <p:nvPr/>
        </p:nvSpPr>
        <p:spPr>
          <a:xfrm>
            <a:off x="1027100" y="1612000"/>
            <a:ext cx="4340887" cy="1588086"/>
          </a:xfrm>
          <a:custGeom>
            <a:avLst/>
            <a:gdLst/>
            <a:ahLst/>
            <a:cxnLst/>
            <a:rect l="l" t="t" r="r" b="b"/>
            <a:pathLst>
              <a:path w="21472" h="21600" extrusionOk="0">
                <a:moveTo>
                  <a:pt x="1429" y="0"/>
                </a:moveTo>
                <a:lnTo>
                  <a:pt x="14704" y="0"/>
                </a:lnTo>
                <a:cubicBezTo>
                  <a:pt x="18442" y="0"/>
                  <a:pt x="21472" y="5282"/>
                  <a:pt x="21472" y="11800"/>
                </a:cubicBezTo>
                <a:lnTo>
                  <a:pt x="21472" y="18431"/>
                </a:lnTo>
                <a:cubicBezTo>
                  <a:pt x="21472" y="20186"/>
                  <a:pt x="20661" y="21600"/>
                  <a:pt x="19654" y="21600"/>
                </a:cubicBezTo>
                <a:lnTo>
                  <a:pt x="9437" y="21600"/>
                </a:lnTo>
                <a:cubicBezTo>
                  <a:pt x="5018" y="21600"/>
                  <a:pt x="1261" y="16025"/>
                  <a:pt x="543" y="8435"/>
                </a:cubicBezTo>
                <a:lnTo>
                  <a:pt x="21" y="2893"/>
                </a:lnTo>
                <a:cubicBezTo>
                  <a:pt x="-128" y="1365"/>
                  <a:pt x="543" y="0"/>
                  <a:pt x="1429" y="0"/>
                </a:cubicBez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7" name="Google Shape;1397;p120"/>
          <p:cNvSpPr/>
          <p:nvPr/>
        </p:nvSpPr>
        <p:spPr>
          <a:xfrm>
            <a:off x="6943100" y="3476559"/>
            <a:ext cx="3869085" cy="1481544"/>
          </a:xfrm>
          <a:custGeom>
            <a:avLst/>
            <a:gdLst/>
            <a:ahLst/>
            <a:cxnLst/>
            <a:rect l="l" t="t" r="r" b="b"/>
            <a:pathLst>
              <a:path w="21480" h="21600" extrusionOk="0">
                <a:moveTo>
                  <a:pt x="19885" y="0"/>
                </a:moveTo>
                <a:lnTo>
                  <a:pt x="5471" y="0"/>
                </a:lnTo>
                <a:cubicBezTo>
                  <a:pt x="2448" y="0"/>
                  <a:pt x="0" y="4269"/>
                  <a:pt x="0" y="9541"/>
                </a:cubicBezTo>
                <a:lnTo>
                  <a:pt x="0" y="19447"/>
                </a:lnTo>
                <a:cubicBezTo>
                  <a:pt x="0" y="20633"/>
                  <a:pt x="554" y="21600"/>
                  <a:pt x="1234" y="21600"/>
                </a:cubicBezTo>
                <a:lnTo>
                  <a:pt x="11757" y="21600"/>
                </a:lnTo>
                <a:cubicBezTo>
                  <a:pt x="16485" y="21600"/>
                  <a:pt x="20481" y="15525"/>
                  <a:pt x="21129" y="7352"/>
                </a:cubicBezTo>
                <a:lnTo>
                  <a:pt x="21464" y="3174"/>
                </a:lnTo>
                <a:cubicBezTo>
                  <a:pt x="21600" y="1496"/>
                  <a:pt x="20857" y="0"/>
                  <a:pt x="19885" y="0"/>
                </a:cubicBezTo>
                <a:close/>
              </a:path>
            </a:pathLst>
          </a:custGeom>
          <a:solidFill>
            <a:srgbClr val="4CC1E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8" name="Google Shape;1398;p120"/>
          <p:cNvSpPr/>
          <p:nvPr/>
        </p:nvSpPr>
        <p:spPr>
          <a:xfrm>
            <a:off x="6943100" y="5116264"/>
            <a:ext cx="3444283" cy="1215054"/>
          </a:xfrm>
          <a:custGeom>
            <a:avLst/>
            <a:gdLst/>
            <a:ahLst/>
            <a:cxnLst/>
            <a:rect l="l" t="t" r="r" b="b"/>
            <a:pathLst>
              <a:path w="21437" h="21600" extrusionOk="0">
                <a:moveTo>
                  <a:pt x="19454" y="0"/>
                </a:moveTo>
                <a:lnTo>
                  <a:pt x="5195" y="0"/>
                </a:lnTo>
                <a:cubicBezTo>
                  <a:pt x="2322" y="0"/>
                  <a:pt x="0" y="4427"/>
                  <a:pt x="0" y="9855"/>
                </a:cubicBezTo>
                <a:lnTo>
                  <a:pt x="0" y="21600"/>
                </a:lnTo>
                <a:lnTo>
                  <a:pt x="10753" y="21600"/>
                </a:lnTo>
                <a:cubicBezTo>
                  <a:pt x="16065" y="21600"/>
                  <a:pt x="20580" y="14281"/>
                  <a:pt x="21412" y="4338"/>
                </a:cubicBezTo>
                <a:lnTo>
                  <a:pt x="21412" y="4338"/>
                </a:lnTo>
                <a:cubicBezTo>
                  <a:pt x="21600" y="2069"/>
                  <a:pt x="20674" y="0"/>
                  <a:pt x="19454" y="0"/>
                </a:cubicBezTo>
                <a:close/>
              </a:path>
            </a:pathLst>
          </a:custGeom>
          <a:solidFill>
            <a:srgbClr val="FFCC4C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9" name="Google Shape;1399;p120"/>
          <p:cNvSpPr/>
          <p:nvPr/>
        </p:nvSpPr>
        <p:spPr>
          <a:xfrm>
            <a:off x="6943100" y="1571625"/>
            <a:ext cx="4340906" cy="1663038"/>
          </a:xfrm>
          <a:custGeom>
            <a:avLst/>
            <a:gdLst/>
            <a:ahLst/>
            <a:cxnLst/>
            <a:rect l="l" t="t" r="r" b="b"/>
            <a:pathLst>
              <a:path w="21479" h="21600" extrusionOk="0">
                <a:moveTo>
                  <a:pt x="20043" y="0"/>
                </a:moveTo>
                <a:lnTo>
                  <a:pt x="6768" y="0"/>
                </a:lnTo>
                <a:cubicBezTo>
                  <a:pt x="3030" y="0"/>
                  <a:pt x="0" y="5282"/>
                  <a:pt x="0" y="11800"/>
                </a:cubicBezTo>
                <a:lnTo>
                  <a:pt x="0" y="18431"/>
                </a:lnTo>
                <a:cubicBezTo>
                  <a:pt x="0" y="20186"/>
                  <a:pt x="811" y="21600"/>
                  <a:pt x="1818" y="21600"/>
                </a:cubicBezTo>
                <a:lnTo>
                  <a:pt x="12045" y="21600"/>
                </a:lnTo>
                <a:cubicBezTo>
                  <a:pt x="16463" y="21600"/>
                  <a:pt x="20220" y="16025"/>
                  <a:pt x="20938" y="8435"/>
                </a:cubicBezTo>
                <a:lnTo>
                  <a:pt x="21460" y="2893"/>
                </a:lnTo>
                <a:cubicBezTo>
                  <a:pt x="21600" y="1365"/>
                  <a:pt x="20929" y="0"/>
                  <a:pt x="20043" y="0"/>
                </a:cubicBez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00" name="Google Shape;1400;p120"/>
          <p:cNvGrpSpPr/>
          <p:nvPr/>
        </p:nvGrpSpPr>
        <p:grpSpPr>
          <a:xfrm>
            <a:off x="1707117" y="1902049"/>
            <a:ext cx="3599886" cy="1077322"/>
            <a:chOff x="332935" y="2682831"/>
            <a:chExt cx="3125443" cy="1067395"/>
          </a:xfrm>
        </p:grpSpPr>
        <p:sp>
          <p:nvSpPr>
            <p:cNvPr id="1401" name="Google Shape;1401;p120"/>
            <p:cNvSpPr txBox="1"/>
            <p:nvPr/>
          </p:nvSpPr>
          <p:spPr>
            <a:xfrm>
              <a:off x="332935" y="2682831"/>
              <a:ext cx="29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Listen to the customer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02" name="Google Shape;1402;p120"/>
            <p:cNvSpPr txBox="1"/>
            <p:nvPr/>
          </p:nvSpPr>
          <p:spPr>
            <a:xfrm>
              <a:off x="460778" y="3094426"/>
              <a:ext cx="2997600" cy="6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Listening to the customers would help to </a:t>
              </a:r>
              <a:r>
                <a:rPr lang="en-US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alleviate their current frustrations.</a:t>
              </a:r>
              <a:endParaRPr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403" name="Google Shape;1403;p120"/>
          <p:cNvSpPr txBox="1"/>
          <p:nvPr/>
        </p:nvSpPr>
        <p:spPr>
          <a:xfrm>
            <a:off x="2088124" y="4000750"/>
            <a:ext cx="3160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 attentive on what your customers are telling you without directly saying it</a:t>
            </a: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4" name="Google Shape;1404;p120"/>
          <p:cNvSpPr txBox="1"/>
          <p:nvPr/>
        </p:nvSpPr>
        <p:spPr>
          <a:xfrm>
            <a:off x="1935717" y="3578449"/>
            <a:ext cx="3452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 Attentive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5" name="Google Shape;1405;p120"/>
          <p:cNvSpPr txBox="1"/>
          <p:nvPr/>
        </p:nvSpPr>
        <p:spPr>
          <a:xfrm>
            <a:off x="2392922" y="5178650"/>
            <a:ext cx="225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 Humble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6" name="Google Shape;1406;p120"/>
          <p:cNvSpPr txBox="1"/>
          <p:nvPr/>
        </p:nvSpPr>
        <p:spPr>
          <a:xfrm>
            <a:off x="2800625" y="5570200"/>
            <a:ext cx="2587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 humble while responding to your customers</a:t>
            </a: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7" name="Google Shape;1407;p120"/>
          <p:cNvSpPr txBox="1"/>
          <p:nvPr/>
        </p:nvSpPr>
        <p:spPr>
          <a:xfrm>
            <a:off x="7634617" y="1907212"/>
            <a:ext cx="3452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 listening to the customers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8" name="Google Shape;1408;p120"/>
          <p:cNvSpPr txBox="1"/>
          <p:nvPr/>
        </p:nvSpPr>
        <p:spPr>
          <a:xfrm>
            <a:off x="7188367" y="2317472"/>
            <a:ext cx="3452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</a:t>
            </a: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 not listening to the customers would make them frustrate further and lose trust.</a:t>
            </a: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9" name="Google Shape;1409;p120"/>
          <p:cNvSpPr txBox="1"/>
          <p:nvPr/>
        </p:nvSpPr>
        <p:spPr>
          <a:xfrm>
            <a:off x="8641322" y="3654650"/>
            <a:ext cx="225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 Understanding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0" name="Google Shape;1410;p120"/>
          <p:cNvSpPr txBox="1"/>
          <p:nvPr/>
        </p:nvSpPr>
        <p:spPr>
          <a:xfrm>
            <a:off x="7112167" y="4070072"/>
            <a:ext cx="3452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Providing solutions without truly understanding customers' concerns.</a:t>
            </a: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1" name="Google Shape;1411;p120"/>
          <p:cNvSpPr txBox="1"/>
          <p:nvPr/>
        </p:nvSpPr>
        <p:spPr>
          <a:xfrm>
            <a:off x="8336521" y="5178650"/>
            <a:ext cx="182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Reject Requests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2" name="Google Shape;1412;p120"/>
          <p:cNvSpPr txBox="1"/>
          <p:nvPr/>
        </p:nvSpPr>
        <p:spPr>
          <a:xfrm>
            <a:off x="7020375" y="5541775"/>
            <a:ext cx="28371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/>
              <a:t>Reject customers' requests without empathy and sympathy. </a:t>
            </a:r>
            <a:endParaRPr lang="en-US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83" name="Google Shape;483;p85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Customer Experience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84" name="Google Shape;484;p85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sp>
        <p:nvSpPr>
          <p:cNvPr id="485" name="Google Shape;485;p85"/>
          <p:cNvSpPr txBox="1"/>
          <p:nvPr/>
        </p:nvSpPr>
        <p:spPr>
          <a:xfrm>
            <a:off x="0" y="6432232"/>
            <a:ext cx="5134489" cy="5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= Point of Sales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486" name="Google Shape;486;p85" title="Slide 4 - Customer Experience.mp4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37650" y="1431625"/>
            <a:ext cx="8316701" cy="46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121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21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21"/>
          <p:cNvSpPr txBox="1"/>
          <p:nvPr/>
        </p:nvSpPr>
        <p:spPr>
          <a:xfrm>
            <a:off x="458975" y="4748900"/>
            <a:ext cx="60924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S.P.I.N Technique</a:t>
            </a:r>
            <a:endParaRPr sz="3200" b="1">
              <a:latin typeface="Signika"/>
              <a:ea typeface="Signika"/>
              <a:cs typeface="Signika"/>
              <a:sym typeface="Signik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2500" b="1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rPr>
              <a:t>(More applicable to Success Team)</a:t>
            </a:r>
            <a:endParaRPr sz="2500" b="1">
              <a:solidFill>
                <a:schemeClr val="dk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20" name="Google Shape;1420;p121"/>
          <p:cNvSpPr txBox="1"/>
          <p:nvPr>
            <p:ph type="sldNum" idx="12"/>
          </p:nvPr>
        </p:nvSpPr>
        <p:spPr>
          <a:xfrm>
            <a:off x="14486848" y="8425631"/>
            <a:ext cx="975600" cy="69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2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26" name="Google Shape;1426;p122"/>
          <p:cNvSpPr txBox="1"/>
          <p:nvPr/>
        </p:nvSpPr>
        <p:spPr>
          <a:xfrm>
            <a:off x="-330499" y="704706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S.P.I.N Technique 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27" name="Google Shape;1427;p122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28" name="Google Shape;1428;p122"/>
          <p:cNvPicPr preferRelativeResize="0"/>
          <p:nvPr/>
        </p:nvPicPr>
        <p:blipFill rotWithShape="1">
          <a:blip r:embed="rId2"/>
          <a:srcRect l="2453" r="2462"/>
          <a:stretch>
            <a:fillRect/>
          </a:stretch>
        </p:blipFill>
        <p:spPr>
          <a:xfrm>
            <a:off x="10864333" y="220733"/>
            <a:ext cx="844867" cy="888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22"/>
          <p:cNvSpPr/>
          <p:nvPr/>
        </p:nvSpPr>
        <p:spPr>
          <a:xfrm>
            <a:off x="-60965" y="1223200"/>
            <a:ext cx="12313918" cy="657371"/>
          </a:xfrm>
          <a:custGeom>
            <a:avLst/>
            <a:gdLst/>
            <a:ahLst/>
            <a:cxnLst/>
            <a:rect l="l" t="t" r="r" b="b"/>
            <a:pathLst>
              <a:path w="12191998" h="596255" extrusionOk="0">
                <a:moveTo>
                  <a:pt x="0" y="0"/>
                </a:moveTo>
                <a:lnTo>
                  <a:pt x="375105" y="59483"/>
                </a:lnTo>
                <a:cubicBezTo>
                  <a:pt x="2133479" y="320354"/>
                  <a:pt x="4066711" y="464610"/>
                  <a:pt x="6095999" y="464610"/>
                </a:cubicBezTo>
                <a:cubicBezTo>
                  <a:pt x="8125287" y="464610"/>
                  <a:pt x="10058519" y="320354"/>
                  <a:pt x="11816892" y="59483"/>
                </a:cubicBezTo>
                <a:lnTo>
                  <a:pt x="12191998" y="0"/>
                </a:lnTo>
                <a:lnTo>
                  <a:pt x="12191998" y="128581"/>
                </a:lnTo>
                <a:lnTo>
                  <a:pt x="11868134" y="180782"/>
                </a:lnTo>
                <a:cubicBezTo>
                  <a:pt x="10094011" y="448315"/>
                  <a:pt x="8143463" y="596255"/>
                  <a:pt x="6095999" y="596255"/>
                </a:cubicBezTo>
                <a:cubicBezTo>
                  <a:pt x="4048534" y="596255"/>
                  <a:pt x="2097986" y="448315"/>
                  <a:pt x="323863" y="180782"/>
                </a:cubicBezTo>
                <a:lnTo>
                  <a:pt x="0" y="128581"/>
                </a:lnTo>
                <a:close/>
              </a:path>
            </a:pathLst>
          </a:custGeom>
          <a:solidFill>
            <a:srgbClr val="06395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30" name="Google Shape;1430;p122"/>
          <p:cNvGrpSpPr/>
          <p:nvPr/>
        </p:nvGrpSpPr>
        <p:grpSpPr>
          <a:xfrm>
            <a:off x="6987785" y="1050672"/>
            <a:ext cx="4506842" cy="5241757"/>
            <a:chOff x="5448525" y="831950"/>
            <a:chExt cx="3380216" cy="3931416"/>
          </a:xfrm>
        </p:grpSpPr>
        <p:sp>
          <p:nvSpPr>
            <p:cNvPr id="1431" name="Google Shape;1431;p122"/>
            <p:cNvSpPr/>
            <p:nvPr/>
          </p:nvSpPr>
          <p:spPr>
            <a:xfrm>
              <a:off x="5448525" y="831950"/>
              <a:ext cx="3380216" cy="3931416"/>
            </a:xfrm>
            <a:custGeom>
              <a:avLst/>
              <a:gdLst/>
              <a:ahLst/>
              <a:cxnLst/>
              <a:rect l="l" t="t" r="r" b="b"/>
              <a:pathLst>
                <a:path w="20826" h="21600" extrusionOk="0">
                  <a:moveTo>
                    <a:pt x="3575" y="0"/>
                  </a:moveTo>
                  <a:lnTo>
                    <a:pt x="108" y="13909"/>
                  </a:lnTo>
                  <a:cubicBezTo>
                    <a:pt x="-387" y="15860"/>
                    <a:pt x="870" y="17810"/>
                    <a:pt x="2851" y="18251"/>
                  </a:cubicBezTo>
                  <a:lnTo>
                    <a:pt x="17251" y="21600"/>
                  </a:lnTo>
                  <a:lnTo>
                    <a:pt x="20718" y="7691"/>
                  </a:lnTo>
                  <a:cubicBezTo>
                    <a:pt x="21213" y="5740"/>
                    <a:pt x="19956" y="3790"/>
                    <a:pt x="17975" y="3349"/>
                  </a:cubicBezTo>
                  <a:lnTo>
                    <a:pt x="3575" y="0"/>
                  </a:lnTo>
                  <a:close/>
                  <a:moveTo>
                    <a:pt x="4108" y="2686"/>
                  </a:moveTo>
                  <a:cubicBezTo>
                    <a:pt x="4299" y="1950"/>
                    <a:pt x="5061" y="1509"/>
                    <a:pt x="5823" y="1656"/>
                  </a:cubicBezTo>
                  <a:cubicBezTo>
                    <a:pt x="6584" y="1840"/>
                    <a:pt x="7042" y="2576"/>
                    <a:pt x="6889" y="3312"/>
                  </a:cubicBezTo>
                  <a:cubicBezTo>
                    <a:pt x="6699" y="4048"/>
                    <a:pt x="5937" y="4489"/>
                    <a:pt x="5175" y="4342"/>
                  </a:cubicBezTo>
                  <a:cubicBezTo>
                    <a:pt x="4413" y="4158"/>
                    <a:pt x="3918" y="3422"/>
                    <a:pt x="4108" y="2686"/>
                  </a:cubicBezTo>
                  <a:close/>
                </a:path>
              </a:pathLst>
            </a:custGeom>
            <a:solidFill>
              <a:srgbClr val="FFCC4C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432" name="Google Shape;1432;p122"/>
            <p:cNvGrpSpPr/>
            <p:nvPr/>
          </p:nvGrpSpPr>
          <p:grpSpPr>
            <a:xfrm>
              <a:off x="5804355" y="1632052"/>
              <a:ext cx="2630786" cy="2556877"/>
              <a:chOff x="-861126" y="2604720"/>
              <a:chExt cx="4228200" cy="2913821"/>
            </a:xfrm>
          </p:grpSpPr>
          <p:sp>
            <p:nvSpPr>
              <p:cNvPr id="1433" name="Google Shape;1433;p122"/>
              <p:cNvSpPr txBox="1"/>
              <p:nvPr/>
            </p:nvSpPr>
            <p:spPr>
              <a:xfrm>
                <a:off x="-680009" y="2604720"/>
                <a:ext cx="3611400" cy="35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925" rIns="0" bIns="60925" anchor="b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 b="1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What is Probing?</a:t>
                </a:r>
                <a:endParaRPr sz="1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434" name="Google Shape;1434;p122"/>
              <p:cNvSpPr txBox="1"/>
              <p:nvPr/>
            </p:nvSpPr>
            <p:spPr>
              <a:xfrm>
                <a:off x="-861126" y="2992540"/>
                <a:ext cx="4228200" cy="252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925" rIns="0" bIns="60925" anchor="t" anchorCtr="0">
                <a:spAutoFit/>
              </a:bodyPr>
              <a:lstStyle/>
              <a:p>
                <a:pPr marL="609600" marR="0" lvl="0" indent="-4064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600"/>
                  <a:buFont typeface="Roboto" panose="02000000000000000000"/>
                  <a:buChar char="●"/>
                </a:pPr>
                <a:r>
                  <a:rPr lang="en-US" sz="1600">
                    <a:solidFill>
                      <a:srgbClr val="262626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To ask on more details on a particular matter. </a:t>
                </a:r>
                <a:br>
                  <a:rPr lang="en-US" sz="1600">
                    <a:solidFill>
                      <a:srgbClr val="262626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</a:br>
                <a:endParaRPr sz="1600">
                  <a:solidFill>
                    <a:srgbClr val="262626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609600" marR="0" lvl="0" indent="-4064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600"/>
                  <a:buFont typeface="Roboto" panose="02000000000000000000"/>
                  <a:buChar char="●"/>
                </a:pPr>
                <a:r>
                  <a:rPr lang="en-US" sz="1600">
                    <a:solidFill>
                      <a:srgbClr val="262626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Probing questions are meant to clarify a point or help you understand the root of a problem, so you know how best to move forward.</a:t>
                </a:r>
                <a:endParaRPr sz="1600">
                  <a:solidFill>
                    <a:srgbClr val="262626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</p:grpSp>
      <p:sp>
        <p:nvSpPr>
          <p:cNvPr id="1435" name="Google Shape;1435;p122"/>
          <p:cNvSpPr/>
          <p:nvPr/>
        </p:nvSpPr>
        <p:spPr>
          <a:xfrm>
            <a:off x="1932578" y="3344322"/>
            <a:ext cx="3563568" cy="14500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1711"/>
                </a:moveTo>
                <a:lnTo>
                  <a:pt x="21600" y="0"/>
                </a:lnTo>
                <a:lnTo>
                  <a:pt x="21600" y="9843"/>
                </a:lnTo>
                <a:lnTo>
                  <a:pt x="0" y="216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6" name="Google Shape;1436;p122"/>
          <p:cNvSpPr/>
          <p:nvPr/>
        </p:nvSpPr>
        <p:spPr>
          <a:xfrm>
            <a:off x="1932578" y="4135241"/>
            <a:ext cx="3563568" cy="14500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1711"/>
                </a:moveTo>
                <a:lnTo>
                  <a:pt x="21600" y="0"/>
                </a:lnTo>
                <a:lnTo>
                  <a:pt x="21600" y="9889"/>
                </a:lnTo>
                <a:lnTo>
                  <a:pt x="0" y="216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7" name="Google Shape;1437;p122"/>
          <p:cNvSpPr/>
          <p:nvPr/>
        </p:nvSpPr>
        <p:spPr>
          <a:xfrm>
            <a:off x="1166233" y="3339733"/>
            <a:ext cx="4329882" cy="663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1EAFE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8" name="Google Shape;1438;p122"/>
          <p:cNvSpPr/>
          <p:nvPr/>
        </p:nvSpPr>
        <p:spPr>
          <a:xfrm>
            <a:off x="1932582" y="4131384"/>
            <a:ext cx="3563700" cy="6639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9" name="Google Shape;1439;p122"/>
          <p:cNvSpPr/>
          <p:nvPr/>
        </p:nvSpPr>
        <p:spPr>
          <a:xfrm>
            <a:off x="1932578" y="4922672"/>
            <a:ext cx="4666160" cy="663822"/>
          </a:xfrm>
          <a:custGeom>
            <a:avLst/>
            <a:gdLst/>
            <a:ahLst/>
            <a:cxnLst/>
            <a:rect l="l" t="t" r="r" b="b"/>
            <a:pathLst>
              <a:path w="21543" h="21600" extrusionOk="0">
                <a:moveTo>
                  <a:pt x="21370" y="8361"/>
                </a:moveTo>
                <a:lnTo>
                  <a:pt x="19990" y="0"/>
                </a:lnTo>
                <a:lnTo>
                  <a:pt x="0" y="0"/>
                </a:lnTo>
                <a:lnTo>
                  <a:pt x="0" y="21600"/>
                </a:lnTo>
                <a:lnTo>
                  <a:pt x="19990" y="21600"/>
                </a:lnTo>
                <a:lnTo>
                  <a:pt x="21370" y="13239"/>
                </a:lnTo>
                <a:cubicBezTo>
                  <a:pt x="21600" y="11746"/>
                  <a:pt x="21600" y="9655"/>
                  <a:pt x="21370" y="8361"/>
                </a:cubicBezTo>
                <a:close/>
              </a:path>
            </a:pathLst>
          </a:custGeom>
          <a:solidFill>
            <a:srgbClr val="DAF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40" name="Google Shape;1440;p122"/>
          <p:cNvPicPr preferRelativeResize="0"/>
          <p:nvPr/>
        </p:nvPicPr>
        <p:blipFill rotWithShape="1">
          <a:blip r:embed="rId3"/>
          <a:srcRect t="10083" b="10083"/>
          <a:stretch>
            <a:fillRect/>
          </a:stretch>
        </p:blipFill>
        <p:spPr>
          <a:xfrm>
            <a:off x="4785564" y="3418745"/>
            <a:ext cx="633600" cy="5058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41" name="Google Shape;1441;p122"/>
          <p:cNvPicPr preferRelativeResize="0"/>
          <p:nvPr/>
        </p:nvPicPr>
        <p:blipFill rotWithShape="1">
          <a:blip r:embed="rId4"/>
          <a:srcRect t="10083" b="10083"/>
          <a:stretch>
            <a:fillRect/>
          </a:stretch>
        </p:blipFill>
        <p:spPr>
          <a:xfrm>
            <a:off x="2065100" y="4210200"/>
            <a:ext cx="633600" cy="5058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42" name="Google Shape;1442;p122"/>
          <p:cNvPicPr preferRelativeResize="0"/>
          <p:nvPr/>
        </p:nvPicPr>
        <p:blipFill rotWithShape="1">
          <a:blip r:embed="rId5"/>
          <a:srcRect t="10083" b="10083"/>
          <a:stretch>
            <a:fillRect/>
          </a:stretch>
        </p:blipFill>
        <p:spPr>
          <a:xfrm>
            <a:off x="5516936" y="4999730"/>
            <a:ext cx="633600" cy="5058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43" name="Google Shape;1443;p122"/>
          <p:cNvSpPr txBox="1"/>
          <p:nvPr/>
        </p:nvSpPr>
        <p:spPr>
          <a:xfrm>
            <a:off x="381933" y="2091017"/>
            <a:ext cx="64299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b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</a:b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SPIN is a set of questions to be asked in a specific order.</a:t>
            </a:r>
            <a:endParaRPr sz="1500">
              <a:solidFill>
                <a:schemeClr val="dk1"/>
              </a:solidFill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44" name="Google Shape;1444;p122"/>
          <p:cNvSpPr txBox="1"/>
          <p:nvPr/>
        </p:nvSpPr>
        <p:spPr>
          <a:xfrm>
            <a:off x="1475833" y="3419500"/>
            <a:ext cx="323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S : Situation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45" name="Google Shape;1445;p122"/>
          <p:cNvSpPr txBox="1"/>
          <p:nvPr/>
        </p:nvSpPr>
        <p:spPr>
          <a:xfrm>
            <a:off x="2704333" y="4257933"/>
            <a:ext cx="249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2. P : Problem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46" name="Google Shape;1446;p122"/>
          <p:cNvSpPr txBox="1"/>
          <p:nvPr/>
        </p:nvSpPr>
        <p:spPr>
          <a:xfrm>
            <a:off x="2349333" y="5002267"/>
            <a:ext cx="249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3. I : Implications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47" name="Google Shape;1447;p122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TED = Tell, Explain, Describe 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48" name="Google Shape;1448;p12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2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54" name="Google Shape;1454;p123"/>
          <p:cNvPicPr preferRelativeResize="0"/>
          <p:nvPr/>
        </p:nvPicPr>
        <p:blipFill rotWithShape="1">
          <a:blip r:embed="rId2"/>
          <a:srcRect l="2453" r="2462"/>
          <a:stretch>
            <a:fillRect/>
          </a:stretch>
        </p:blipFill>
        <p:spPr>
          <a:xfrm>
            <a:off x="10864333" y="220733"/>
            <a:ext cx="844867" cy="888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23"/>
          <p:cNvSpPr/>
          <p:nvPr/>
        </p:nvSpPr>
        <p:spPr>
          <a:xfrm>
            <a:off x="492235" y="1981333"/>
            <a:ext cx="844800" cy="888300"/>
          </a:xfrm>
          <a:prstGeom prst="diamond">
            <a:avLst/>
          </a:prstGeom>
          <a:solidFill>
            <a:srgbClr val="31EAFE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</a:t>
            </a:r>
            <a:endParaRPr sz="3200"/>
          </a:p>
        </p:txBody>
      </p:sp>
      <p:sp>
        <p:nvSpPr>
          <p:cNvPr id="1456" name="Google Shape;1456;p123"/>
          <p:cNvSpPr txBox="1"/>
          <p:nvPr/>
        </p:nvSpPr>
        <p:spPr>
          <a:xfrm>
            <a:off x="1456027" y="2235718"/>
            <a:ext cx="349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is Situation Questions?</a:t>
            </a:r>
            <a:endParaRPr sz="1900"/>
          </a:p>
        </p:txBody>
      </p:sp>
      <p:sp>
        <p:nvSpPr>
          <p:cNvPr id="1457" name="Google Shape;1457;p123"/>
          <p:cNvSpPr/>
          <p:nvPr/>
        </p:nvSpPr>
        <p:spPr>
          <a:xfrm>
            <a:off x="517833" y="3132800"/>
            <a:ext cx="5138100" cy="14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 panose="02000000000000000000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gain a thorough understanding of the prospects' position/situation faced - from their processes, pain points, opportunities to their competitive plans and results</a:t>
            </a:r>
            <a:endParaRPr sz="1600"/>
          </a:p>
        </p:txBody>
      </p:sp>
      <p:grpSp>
        <p:nvGrpSpPr>
          <p:cNvPr id="1458" name="Google Shape;1458;p123"/>
          <p:cNvGrpSpPr/>
          <p:nvPr/>
        </p:nvGrpSpPr>
        <p:grpSpPr>
          <a:xfrm>
            <a:off x="1153744" y="4796655"/>
            <a:ext cx="3865606" cy="1529089"/>
            <a:chOff x="6708776" y="1935878"/>
            <a:chExt cx="3882300" cy="1996200"/>
          </a:xfrm>
        </p:grpSpPr>
        <p:sp>
          <p:nvSpPr>
            <p:cNvPr id="1459" name="Google Shape;1459;p123"/>
            <p:cNvSpPr/>
            <p:nvPr/>
          </p:nvSpPr>
          <p:spPr>
            <a:xfrm>
              <a:off x="6708776" y="1935878"/>
              <a:ext cx="3882300" cy="1996200"/>
            </a:xfrm>
            <a:prstGeom prst="roundRect">
              <a:avLst>
                <a:gd name="adj" fmla="val 7362"/>
              </a:avLst>
            </a:prstGeom>
            <a:noFill/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0" name="Google Shape;1460;p123"/>
            <p:cNvSpPr/>
            <p:nvPr/>
          </p:nvSpPr>
          <p:spPr>
            <a:xfrm>
              <a:off x="6822318" y="2604526"/>
              <a:ext cx="3655200" cy="9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92100" marR="0" lvl="0" indent="-2794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How do you </a:t>
              </a:r>
              <a:r>
                <a:rPr lang="en-US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track your sales now? </a:t>
              </a:r>
              <a:endPara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92100" marR="0" lvl="0" indent="-2794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Who’s responsible for </a:t>
              </a:r>
              <a:r>
                <a:rPr lang="en-US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inventory management?</a:t>
              </a:r>
              <a:endParaRPr sz="1500"/>
            </a:p>
            <a:p>
              <a:pPr marL="292100" marR="0" lvl="0" indent="-2794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When did it start? (Eg. Printer issue)</a:t>
              </a:r>
              <a:endParaRPr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461" name="Google Shape;1461;p123"/>
            <p:cNvSpPr/>
            <p:nvPr/>
          </p:nvSpPr>
          <p:spPr>
            <a:xfrm>
              <a:off x="6784942" y="2083743"/>
              <a:ext cx="34221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500"/>
                <a:buFont typeface="Arial" panose="020B0604020202020204"/>
                <a:buNone/>
              </a:pPr>
              <a:r>
                <a:rPr lang="en-US" sz="1500" b="1" i="0" u="none" strike="noStrike" cap="none">
                  <a:solidFill>
                    <a:srgbClr val="00206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Example of Questions:</a:t>
              </a:r>
              <a:endParaRPr sz="1500" b="0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462" name="Google Shape;1462;p123"/>
          <p:cNvSpPr txBox="1"/>
          <p:nvPr/>
        </p:nvSpPr>
        <p:spPr>
          <a:xfrm>
            <a:off x="-263661" y="753467"/>
            <a:ext cx="5397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S.P.I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63" name="Google Shape;1463;p123"/>
          <p:cNvSpPr/>
          <p:nvPr/>
        </p:nvSpPr>
        <p:spPr>
          <a:xfrm>
            <a:off x="6439880" y="1938733"/>
            <a:ext cx="900000" cy="973500"/>
          </a:xfrm>
          <a:prstGeom prst="diamond">
            <a:avLst/>
          </a:prstGeom>
          <a:solidFill>
            <a:srgbClr val="EF8600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</a:t>
            </a:r>
            <a:endParaRPr sz="3200"/>
          </a:p>
        </p:txBody>
      </p:sp>
      <p:sp>
        <p:nvSpPr>
          <p:cNvPr id="1464" name="Google Shape;1464;p123"/>
          <p:cNvSpPr txBox="1"/>
          <p:nvPr/>
        </p:nvSpPr>
        <p:spPr>
          <a:xfrm>
            <a:off x="7543394" y="2226218"/>
            <a:ext cx="343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is Problem Questions?</a:t>
            </a:r>
            <a:endParaRPr sz="1900"/>
          </a:p>
        </p:txBody>
      </p:sp>
      <p:cxnSp>
        <p:nvCxnSpPr>
          <p:cNvPr id="1465" name="Google Shape;1465;p123"/>
          <p:cNvCxnSpPr/>
          <p:nvPr/>
        </p:nvCxnSpPr>
        <p:spPr>
          <a:xfrm flipH="1">
            <a:off x="5906283" y="1212767"/>
            <a:ext cx="8400" cy="53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123"/>
          <p:cNvSpPr/>
          <p:nvPr/>
        </p:nvSpPr>
        <p:spPr>
          <a:xfrm>
            <a:off x="6530066" y="3133344"/>
            <a:ext cx="47241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 panose="02000000000000000000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identify areas of potential growth/</a:t>
            </a: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problem needs to solve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and provide the optimal solution</a:t>
            </a:r>
            <a:endParaRPr sz="1200"/>
          </a:p>
        </p:txBody>
      </p:sp>
      <p:grpSp>
        <p:nvGrpSpPr>
          <p:cNvPr id="1467" name="Google Shape;1467;p123"/>
          <p:cNvGrpSpPr/>
          <p:nvPr/>
        </p:nvGrpSpPr>
        <p:grpSpPr>
          <a:xfrm>
            <a:off x="7183733" y="4796662"/>
            <a:ext cx="3882300" cy="1539142"/>
            <a:chOff x="6708784" y="2048072"/>
            <a:chExt cx="3882300" cy="1539142"/>
          </a:xfrm>
        </p:grpSpPr>
        <p:sp>
          <p:nvSpPr>
            <p:cNvPr id="1468" name="Google Shape;1468;p123"/>
            <p:cNvSpPr/>
            <p:nvPr/>
          </p:nvSpPr>
          <p:spPr>
            <a:xfrm>
              <a:off x="6708784" y="2048072"/>
              <a:ext cx="3882300" cy="1529100"/>
            </a:xfrm>
            <a:prstGeom prst="roundRect">
              <a:avLst>
                <a:gd name="adj" fmla="val 7362"/>
              </a:avLst>
            </a:prstGeom>
            <a:noFill/>
            <a:ln w="25400" cap="flat" cmpd="sng">
              <a:solidFill>
                <a:srgbClr val="EF8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9" name="Google Shape;1469;p123"/>
            <p:cNvSpPr/>
            <p:nvPr/>
          </p:nvSpPr>
          <p:spPr>
            <a:xfrm>
              <a:off x="6784951" y="2537214"/>
              <a:ext cx="3616500" cy="10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92100" marR="0" lvl="0" indent="-2794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How long does it take to calculate your sales?</a:t>
              </a:r>
              <a:endPara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92100" marR="0" lvl="0" indent="-2794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How </a:t>
              </a:r>
              <a:r>
                <a:rPr lang="en-US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much do you need to pay? </a:t>
              </a:r>
              <a:endParaRPr sz="1500"/>
            </a:p>
            <a:p>
              <a:pPr marL="292100" marR="0" lvl="0" indent="-298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Char char="•"/>
              </a:pPr>
              <a:r>
                <a:rPr lang="en-US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is the printer model?</a:t>
              </a:r>
              <a:endParaRPr sz="1500"/>
            </a:p>
          </p:txBody>
        </p:sp>
        <p:sp>
          <p:nvSpPr>
            <p:cNvPr id="1470" name="Google Shape;1470;p123"/>
            <p:cNvSpPr/>
            <p:nvPr/>
          </p:nvSpPr>
          <p:spPr>
            <a:xfrm>
              <a:off x="6784936" y="2157710"/>
              <a:ext cx="23592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500"/>
                <a:buFont typeface="Arial" panose="020B0604020202020204"/>
                <a:buNone/>
              </a:pPr>
              <a:r>
                <a:rPr lang="en-US" sz="1500" b="1" i="0" u="none" strike="noStrike" cap="none">
                  <a:solidFill>
                    <a:srgbClr val="00206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Example of Questions:</a:t>
              </a:r>
              <a:endParaRPr sz="1500" b="0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471" name="Google Shape;1471;p123"/>
          <p:cNvSpPr/>
          <p:nvPr/>
        </p:nvSpPr>
        <p:spPr>
          <a:xfrm>
            <a:off x="1153967" y="1138367"/>
            <a:ext cx="2371950" cy="663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6395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72" name="Google Shape;1472;p123"/>
          <p:cNvSpPr txBox="1"/>
          <p:nvPr/>
        </p:nvSpPr>
        <p:spPr>
          <a:xfrm>
            <a:off x="1659337" y="1270251"/>
            <a:ext cx="155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Situation</a:t>
            </a:r>
            <a:endParaRPr sz="1500"/>
          </a:p>
        </p:txBody>
      </p:sp>
      <p:sp>
        <p:nvSpPr>
          <p:cNvPr id="1473" name="Google Shape;1473;p123"/>
          <p:cNvSpPr/>
          <p:nvPr/>
        </p:nvSpPr>
        <p:spPr>
          <a:xfrm>
            <a:off x="7634100" y="1133583"/>
            <a:ext cx="2371950" cy="663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6395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74" name="Google Shape;1474;p123"/>
          <p:cNvSpPr txBox="1"/>
          <p:nvPr/>
        </p:nvSpPr>
        <p:spPr>
          <a:xfrm>
            <a:off x="8116074" y="1265507"/>
            <a:ext cx="155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Problem</a:t>
            </a:r>
            <a:endParaRPr sz="1500"/>
          </a:p>
        </p:txBody>
      </p:sp>
      <p:sp>
        <p:nvSpPr>
          <p:cNvPr id="1475" name="Google Shape;1475;p12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76" name="Google Shape;1476;p123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2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2" name="Google Shape;1482;p124"/>
          <p:cNvPicPr preferRelativeResize="0"/>
          <p:nvPr/>
        </p:nvPicPr>
        <p:blipFill rotWithShape="1">
          <a:blip r:embed="rId2"/>
          <a:srcRect l="2453" r="2462"/>
          <a:stretch>
            <a:fillRect/>
          </a:stretch>
        </p:blipFill>
        <p:spPr>
          <a:xfrm>
            <a:off x="10864333" y="220733"/>
            <a:ext cx="844867" cy="888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24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TED = Tell, Explain, Describe 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84" name="Google Shape;1484;p124"/>
          <p:cNvSpPr txBox="1"/>
          <p:nvPr/>
        </p:nvSpPr>
        <p:spPr>
          <a:xfrm>
            <a:off x="-263661" y="753467"/>
            <a:ext cx="5397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S.P.I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85" name="Google Shape;1485;p124"/>
          <p:cNvSpPr/>
          <p:nvPr/>
        </p:nvSpPr>
        <p:spPr>
          <a:xfrm>
            <a:off x="487680" y="1987299"/>
            <a:ext cx="841200" cy="888300"/>
          </a:xfrm>
          <a:prstGeom prst="diamond">
            <a:avLst/>
          </a:prstGeom>
          <a:solidFill>
            <a:srgbClr val="DAF000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</a:t>
            </a:r>
            <a:endParaRPr sz="1500"/>
          </a:p>
        </p:txBody>
      </p:sp>
      <p:sp>
        <p:nvSpPr>
          <p:cNvPr id="1486" name="Google Shape;1486;p124"/>
          <p:cNvSpPr txBox="1"/>
          <p:nvPr/>
        </p:nvSpPr>
        <p:spPr>
          <a:xfrm>
            <a:off x="1450848" y="2231136"/>
            <a:ext cx="375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is Implication Questions?</a:t>
            </a:r>
            <a:endParaRPr sz="1500"/>
          </a:p>
        </p:txBody>
      </p:sp>
      <p:grpSp>
        <p:nvGrpSpPr>
          <p:cNvPr id="1487" name="Google Shape;1487;p124"/>
          <p:cNvGrpSpPr/>
          <p:nvPr/>
        </p:nvGrpSpPr>
        <p:grpSpPr>
          <a:xfrm>
            <a:off x="6632969" y="2575010"/>
            <a:ext cx="4412658" cy="2216013"/>
            <a:chOff x="6784923" y="2083735"/>
            <a:chExt cx="3744300" cy="1655100"/>
          </a:xfrm>
        </p:grpSpPr>
        <p:sp>
          <p:nvSpPr>
            <p:cNvPr id="1488" name="Google Shape;1488;p124"/>
            <p:cNvSpPr/>
            <p:nvPr/>
          </p:nvSpPr>
          <p:spPr>
            <a:xfrm>
              <a:off x="6784923" y="2083735"/>
              <a:ext cx="3744300" cy="1655100"/>
            </a:xfrm>
            <a:prstGeom prst="roundRect">
              <a:avLst>
                <a:gd name="adj" fmla="val 7362"/>
              </a:avLst>
            </a:prstGeom>
            <a:noFill/>
            <a:ln w="25400" cap="flat" cmpd="sng">
              <a:solidFill>
                <a:srgbClr val="DAF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9" name="Google Shape;1489;p124"/>
            <p:cNvSpPr/>
            <p:nvPr/>
          </p:nvSpPr>
          <p:spPr>
            <a:xfrm>
              <a:off x="6784930" y="2496634"/>
              <a:ext cx="3616500" cy="10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65100" marR="0" lvl="0" indent="-1524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 understand how frustrating it is on your end to [pain point/s]. If there was a way to have an all-in-one platform for real-time sales and inventory tracking, as well as your own &amp; exclusive ordering site, would you consider it beneficial for your business?</a:t>
              </a:r>
              <a:endParaRPr sz="1500"/>
            </a:p>
            <a:p>
              <a:pPr marL="4572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490" name="Google Shape;1490;p124"/>
            <p:cNvSpPr/>
            <p:nvPr/>
          </p:nvSpPr>
          <p:spPr>
            <a:xfrm>
              <a:off x="6784924" y="2197933"/>
              <a:ext cx="1997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500"/>
                <a:buFont typeface="Arial" panose="020B0604020202020204"/>
                <a:buNone/>
              </a:pPr>
              <a:r>
                <a:rPr lang="en-US" sz="1500" b="1" i="0" u="none" strike="noStrike" cap="none">
                  <a:solidFill>
                    <a:srgbClr val="00206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Example of Questions:</a:t>
              </a:r>
              <a:endParaRPr sz="1500" b="0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491" name="Google Shape;1491;p124"/>
          <p:cNvSpPr/>
          <p:nvPr/>
        </p:nvSpPr>
        <p:spPr>
          <a:xfrm>
            <a:off x="549227" y="3364603"/>
            <a:ext cx="52947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 panose="02000000000000000000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Discuss the problem's consequences and amplify its gravity to increase the merchant's motivation to change</a:t>
            </a:r>
            <a:endParaRPr sz="1600"/>
          </a:p>
        </p:txBody>
      </p:sp>
      <p:sp>
        <p:nvSpPr>
          <p:cNvPr id="1492" name="Google Shape;1492;p124"/>
          <p:cNvSpPr/>
          <p:nvPr/>
        </p:nvSpPr>
        <p:spPr>
          <a:xfrm>
            <a:off x="1554700" y="1136033"/>
            <a:ext cx="2371950" cy="663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6395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93" name="Google Shape;1493;p124"/>
          <p:cNvSpPr txBox="1"/>
          <p:nvPr/>
        </p:nvSpPr>
        <p:spPr>
          <a:xfrm>
            <a:off x="1977835" y="1267966"/>
            <a:ext cx="155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Implication</a:t>
            </a:r>
            <a:endParaRPr sz="1500"/>
          </a:p>
        </p:txBody>
      </p:sp>
      <p:sp>
        <p:nvSpPr>
          <p:cNvPr id="1494" name="Google Shape;1494;p12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95" name="Google Shape;1495;p124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25"/>
          <p:cNvSpPr/>
          <p:nvPr/>
        </p:nvSpPr>
        <p:spPr>
          <a:xfrm>
            <a:off x="8099800" y="1978700"/>
            <a:ext cx="3725100" cy="44124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1" name="Google Shape;1501;p125"/>
          <p:cNvSpPr/>
          <p:nvPr/>
        </p:nvSpPr>
        <p:spPr>
          <a:xfrm>
            <a:off x="4480500" y="1958433"/>
            <a:ext cx="35637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2" name="Google Shape;1502;p125"/>
          <p:cNvSpPr/>
          <p:nvPr/>
        </p:nvSpPr>
        <p:spPr>
          <a:xfrm>
            <a:off x="580000" y="1958433"/>
            <a:ext cx="38448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3" name="Google Shape;1503;p12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04" name="Google Shape;1504;p125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Other Probing Techniques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505" name="Google Shape;1505;p125"/>
          <p:cNvPicPr preferRelativeResize="0"/>
          <p:nvPr/>
        </p:nvPicPr>
        <p:blipFill rotWithShape="1">
          <a:blip r:embed="rId2"/>
          <a:srcRect l="2453" r="2462"/>
          <a:stretch>
            <a:fillRect/>
          </a:stretch>
        </p:blipFill>
        <p:spPr>
          <a:xfrm>
            <a:off x="10864333" y="220733"/>
            <a:ext cx="844867" cy="888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25"/>
          <p:cNvSpPr/>
          <p:nvPr/>
        </p:nvSpPr>
        <p:spPr>
          <a:xfrm>
            <a:off x="147833" y="1375850"/>
            <a:ext cx="4329882" cy="663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07" name="Google Shape;1507;p125"/>
          <p:cNvSpPr/>
          <p:nvPr/>
        </p:nvSpPr>
        <p:spPr>
          <a:xfrm>
            <a:off x="4480515" y="1375750"/>
            <a:ext cx="3563700" cy="6639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08" name="Google Shape;1508;p125"/>
          <p:cNvSpPr/>
          <p:nvPr/>
        </p:nvSpPr>
        <p:spPr>
          <a:xfrm>
            <a:off x="8044102" y="1375567"/>
            <a:ext cx="4020139" cy="663822"/>
          </a:xfrm>
          <a:custGeom>
            <a:avLst/>
            <a:gdLst/>
            <a:ahLst/>
            <a:cxnLst/>
            <a:rect l="l" t="t" r="r" b="b"/>
            <a:pathLst>
              <a:path w="21543" h="21600" extrusionOk="0">
                <a:moveTo>
                  <a:pt x="21370" y="8361"/>
                </a:moveTo>
                <a:lnTo>
                  <a:pt x="19990" y="0"/>
                </a:lnTo>
                <a:lnTo>
                  <a:pt x="0" y="0"/>
                </a:lnTo>
                <a:lnTo>
                  <a:pt x="0" y="21600"/>
                </a:lnTo>
                <a:lnTo>
                  <a:pt x="19990" y="21600"/>
                </a:lnTo>
                <a:lnTo>
                  <a:pt x="21370" y="13239"/>
                </a:lnTo>
                <a:cubicBezTo>
                  <a:pt x="21600" y="11746"/>
                  <a:pt x="21600" y="9655"/>
                  <a:pt x="21370" y="8361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09" name="Google Shape;1509;p125"/>
          <p:cNvSpPr txBox="1"/>
          <p:nvPr/>
        </p:nvSpPr>
        <p:spPr>
          <a:xfrm>
            <a:off x="457433" y="1507017"/>
            <a:ext cx="323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Open Ended Questions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10" name="Google Shape;1510;p125"/>
          <p:cNvSpPr txBox="1"/>
          <p:nvPr/>
        </p:nvSpPr>
        <p:spPr>
          <a:xfrm>
            <a:off x="4400767" y="1507033"/>
            <a:ext cx="249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2. TED Questions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11" name="Google Shape;1511;p125"/>
          <p:cNvSpPr txBox="1"/>
          <p:nvPr/>
        </p:nvSpPr>
        <p:spPr>
          <a:xfrm>
            <a:off x="7786845" y="1502567"/>
            <a:ext cx="331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3. Leading Questions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12" name="Google Shape;1512;p125"/>
          <p:cNvSpPr txBox="1"/>
          <p:nvPr/>
        </p:nvSpPr>
        <p:spPr>
          <a:xfrm>
            <a:off x="580000" y="2166767"/>
            <a:ext cx="3725100" cy="4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 open question is a question that starts with </a:t>
            </a:r>
            <a:r>
              <a:rPr lang="en-US" sz="16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4W1H and cannot be answered with “Yes or No”</a:t>
            </a:r>
            <a:br>
              <a:rPr lang="en-US" sz="16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You will likely use open questions when: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219200" marR="0" lvl="1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○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You want to better understand the customer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219200" marR="0" lvl="1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○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You want to show interest in what the customer has to say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219200" marR="0" lvl="1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○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Allow customer to express frustration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13" name="Google Shape;1513;p125"/>
          <p:cNvSpPr txBox="1"/>
          <p:nvPr/>
        </p:nvSpPr>
        <p:spPr>
          <a:xfrm>
            <a:off x="4593500" y="2191467"/>
            <a:ext cx="33375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Tell, Explain, Describe.</a:t>
            </a:r>
            <a:endParaRPr sz="1600" b="1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These probing TED questions help to pinpoint the relevant insight from a customer’s open response.</a:t>
            </a:r>
            <a:b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It helps to prompt the customer into giving the advisor all the relevant information in regard to their query.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14" name="Google Shape;1514;p125"/>
          <p:cNvSpPr txBox="1"/>
          <p:nvPr/>
        </p:nvSpPr>
        <p:spPr>
          <a:xfrm>
            <a:off x="8219400" y="2191467"/>
            <a:ext cx="34587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Leading questions can be used well to influence a response.</a:t>
            </a:r>
            <a:b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Leading questions are designed to make the customer say </a:t>
            </a:r>
            <a:r>
              <a:rPr lang="en-US" sz="16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which can be a powerful tool in the art of persuasion.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15" name="Google Shape;1515;p125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4W1H = What, Why, When, Where, How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16" name="Google Shape;1516;p12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17" name="Google Shape;1517;p125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26"/>
          <p:cNvSpPr/>
          <p:nvPr/>
        </p:nvSpPr>
        <p:spPr>
          <a:xfrm>
            <a:off x="8099800" y="1978700"/>
            <a:ext cx="3725100" cy="44124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3" name="Google Shape;1523;p126"/>
          <p:cNvSpPr/>
          <p:nvPr/>
        </p:nvSpPr>
        <p:spPr>
          <a:xfrm>
            <a:off x="4480500" y="1958433"/>
            <a:ext cx="35637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4" name="Google Shape;1524;p126"/>
          <p:cNvSpPr/>
          <p:nvPr/>
        </p:nvSpPr>
        <p:spPr>
          <a:xfrm>
            <a:off x="580000" y="1958433"/>
            <a:ext cx="38448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5" name="Google Shape;1525;p12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26" name="Google Shape;1526;p126"/>
          <p:cNvPicPr preferRelativeResize="0"/>
          <p:nvPr/>
        </p:nvPicPr>
        <p:blipFill rotWithShape="1">
          <a:blip r:embed="rId2"/>
          <a:srcRect l="2453" r="2462"/>
          <a:stretch>
            <a:fillRect/>
          </a:stretch>
        </p:blipFill>
        <p:spPr>
          <a:xfrm>
            <a:off x="10864333" y="220733"/>
            <a:ext cx="844867" cy="888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26"/>
          <p:cNvSpPr/>
          <p:nvPr/>
        </p:nvSpPr>
        <p:spPr>
          <a:xfrm>
            <a:off x="147833" y="1375850"/>
            <a:ext cx="4329882" cy="663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28" name="Google Shape;1528;p126"/>
          <p:cNvSpPr/>
          <p:nvPr/>
        </p:nvSpPr>
        <p:spPr>
          <a:xfrm>
            <a:off x="4480515" y="1375750"/>
            <a:ext cx="3563700" cy="6639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29" name="Google Shape;1529;p126"/>
          <p:cNvSpPr/>
          <p:nvPr/>
        </p:nvSpPr>
        <p:spPr>
          <a:xfrm>
            <a:off x="8044102" y="1375567"/>
            <a:ext cx="4020139" cy="663822"/>
          </a:xfrm>
          <a:custGeom>
            <a:avLst/>
            <a:gdLst/>
            <a:ahLst/>
            <a:cxnLst/>
            <a:rect l="l" t="t" r="r" b="b"/>
            <a:pathLst>
              <a:path w="21543" h="21600" extrusionOk="0">
                <a:moveTo>
                  <a:pt x="21370" y="8361"/>
                </a:moveTo>
                <a:lnTo>
                  <a:pt x="19990" y="0"/>
                </a:lnTo>
                <a:lnTo>
                  <a:pt x="0" y="0"/>
                </a:lnTo>
                <a:lnTo>
                  <a:pt x="0" y="21600"/>
                </a:lnTo>
                <a:lnTo>
                  <a:pt x="19990" y="21600"/>
                </a:lnTo>
                <a:lnTo>
                  <a:pt x="21370" y="13239"/>
                </a:lnTo>
                <a:cubicBezTo>
                  <a:pt x="21600" y="11746"/>
                  <a:pt x="21600" y="9655"/>
                  <a:pt x="21370" y="8361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0" name="Google Shape;1530;p126"/>
          <p:cNvSpPr txBox="1"/>
          <p:nvPr/>
        </p:nvSpPr>
        <p:spPr>
          <a:xfrm>
            <a:off x="457433" y="1502550"/>
            <a:ext cx="323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Open Ended Questions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31" name="Google Shape;1531;p126"/>
          <p:cNvSpPr txBox="1"/>
          <p:nvPr/>
        </p:nvSpPr>
        <p:spPr>
          <a:xfrm>
            <a:off x="4487733" y="1502567"/>
            <a:ext cx="249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2. TED Questions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32" name="Google Shape;1532;p126"/>
          <p:cNvSpPr txBox="1"/>
          <p:nvPr/>
        </p:nvSpPr>
        <p:spPr>
          <a:xfrm>
            <a:off x="7783245" y="1500333"/>
            <a:ext cx="331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3. Leading Questions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33" name="Google Shape;1533;p126"/>
          <p:cNvSpPr txBox="1"/>
          <p:nvPr/>
        </p:nvSpPr>
        <p:spPr>
          <a:xfrm>
            <a:off x="651467" y="2166567"/>
            <a:ext cx="36279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Examples:</a:t>
            </a:r>
            <a:endParaRPr sz="1600" b="1" i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are the main reasons you are dissatisfied?</a:t>
            </a:r>
            <a:b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will you see your business utilising this feature the most?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How do you think our Engage feature will help you after understanding the benefits?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34" name="Google Shape;1534;p126"/>
          <p:cNvSpPr txBox="1"/>
          <p:nvPr/>
        </p:nvSpPr>
        <p:spPr>
          <a:xfrm>
            <a:off x="4593500" y="2166567"/>
            <a:ext cx="33375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Examples:</a:t>
            </a:r>
            <a:endParaRPr sz="1600" b="1" i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How will this affect your business?</a:t>
            </a:r>
            <a:b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 you mind explaining how did this situation begin?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impact has this had on your business?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35" name="Google Shape;1535;p126"/>
          <p:cNvSpPr txBox="1"/>
          <p:nvPr/>
        </p:nvSpPr>
        <p:spPr>
          <a:xfrm>
            <a:off x="8200133" y="2166567"/>
            <a:ext cx="35091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Examples:</a:t>
            </a:r>
            <a:endParaRPr sz="1600" b="1" i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 A comes with free delivery, over time you will save money. Would that add value for you?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Most customers with the same needs as you opt for Option C. Would you like me to explain why?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36" name="Google Shape;1536;p126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Other Probing Techniques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37" name="Google Shape;1537;p12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38" name="Google Shape;1538;p126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Probing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27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4" name="Google Shape;1544;p127"/>
          <p:cNvSpPr txBox="1"/>
          <p:nvPr/>
        </p:nvSpPr>
        <p:spPr>
          <a:xfrm>
            <a:off x="-425761" y="7140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Quiz Time!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5" name="Google Shape;1545;p127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sp>
        <p:nvSpPr>
          <p:cNvPr id="1546" name="Google Shape;1546;p127"/>
          <p:cNvSpPr txBox="1"/>
          <p:nvPr/>
        </p:nvSpPr>
        <p:spPr>
          <a:xfrm>
            <a:off x="69940" y="677787"/>
            <a:ext cx="2188029" cy="39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47" name="Google Shape;1547;p127"/>
          <p:cNvSpPr txBox="1"/>
          <p:nvPr/>
        </p:nvSpPr>
        <p:spPr>
          <a:xfrm>
            <a:off x="1946288" y="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1C1E21"/>
                </a:solidFill>
                <a:latin typeface="Signika"/>
                <a:ea typeface="Signika"/>
                <a:cs typeface="Signika"/>
                <a:sym typeface="Signika"/>
              </a:rPr>
              <a:t>Pop Quiz</a:t>
            </a:r>
            <a:endParaRPr sz="7200" b="1" i="0" u="none" strike="noStrike" cap="none">
              <a:solidFill>
                <a:srgbClr val="666666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48" name="Google Shape;1548;p127"/>
          <p:cNvSpPr txBox="1"/>
          <p:nvPr/>
        </p:nvSpPr>
        <p:spPr>
          <a:xfrm>
            <a:off x="4260147" y="1596448"/>
            <a:ext cx="7217148" cy="53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Which of the following agent should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</a:t>
            </a:r>
            <a:r>
              <a:rPr lang="en-US" sz="20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do for Empathy?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9" name="Google Shape;1549;p127"/>
          <p:cNvSpPr txBox="1"/>
          <p:nvPr/>
        </p:nvSpPr>
        <p:spPr>
          <a:xfrm>
            <a:off x="5106083" y="2893553"/>
            <a:ext cx="6100355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A. Listen before you speak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0" name="Google Shape;1550;p127"/>
          <p:cNvSpPr txBox="1"/>
          <p:nvPr/>
        </p:nvSpPr>
        <p:spPr>
          <a:xfrm>
            <a:off x="5106083" y="3377229"/>
            <a:ext cx="6100355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B. Respect everyone cultural differences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1" name="Google Shape;1551;p127"/>
          <p:cNvSpPr txBox="1"/>
          <p:nvPr/>
        </p:nvSpPr>
        <p:spPr>
          <a:xfrm>
            <a:off x="5106083" y="3860904"/>
            <a:ext cx="6100355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C. Control your cadence, pace &amp; tone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2" name="Google Shape;1552;p127"/>
          <p:cNvSpPr txBox="1"/>
          <p:nvPr/>
        </p:nvSpPr>
        <p:spPr>
          <a:xfrm>
            <a:off x="5106083" y="4339529"/>
            <a:ext cx="6100355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D. Assume customer issues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53" name="Google Shape;1553;p127" descr="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06887" y="1710100"/>
            <a:ext cx="3361153" cy="336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1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Google Shape;1559;p1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28" descr="A picture containing text, clock, clipar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28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128"/>
          <p:cNvSpPr txBox="1"/>
          <p:nvPr>
            <p:ph type="title"/>
          </p:nvPr>
        </p:nvSpPr>
        <p:spPr>
          <a:xfrm>
            <a:off x="631957" y="5496951"/>
            <a:ext cx="10515600" cy="59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Solutions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7" name="Google Shape;1567;p129"/>
          <p:cNvGrpSpPr/>
          <p:nvPr/>
        </p:nvGrpSpPr>
        <p:grpSpPr>
          <a:xfrm>
            <a:off x="5426207" y="1521628"/>
            <a:ext cx="1215136" cy="1931396"/>
            <a:chOff x="4069655" y="1141221"/>
            <a:chExt cx="911352" cy="1448547"/>
          </a:xfrm>
        </p:grpSpPr>
        <p:sp>
          <p:nvSpPr>
            <p:cNvPr id="1568" name="Google Shape;1568;p129"/>
            <p:cNvSpPr/>
            <p:nvPr/>
          </p:nvSpPr>
          <p:spPr>
            <a:xfrm>
              <a:off x="4069655" y="1141221"/>
              <a:ext cx="911352" cy="1448547"/>
            </a:xfrm>
            <a:custGeom>
              <a:avLst/>
              <a:gdLst/>
              <a:ahLst/>
              <a:cxnLst/>
              <a:rect l="l" t="t" r="r" b="b"/>
              <a:pathLst>
                <a:path w="20224" h="21600" extrusionOk="0">
                  <a:moveTo>
                    <a:pt x="19840" y="4115"/>
                  </a:moveTo>
                  <a:cubicBezTo>
                    <a:pt x="20912" y="2635"/>
                    <a:pt x="19642" y="871"/>
                    <a:pt x="17219" y="512"/>
                  </a:cubicBezTo>
                  <a:cubicBezTo>
                    <a:pt x="14927" y="174"/>
                    <a:pt x="12552" y="0"/>
                    <a:pt x="10112" y="0"/>
                  </a:cubicBezTo>
                  <a:cubicBezTo>
                    <a:pt x="7672" y="0"/>
                    <a:pt x="5297" y="174"/>
                    <a:pt x="3005" y="512"/>
                  </a:cubicBezTo>
                  <a:cubicBezTo>
                    <a:pt x="582" y="871"/>
                    <a:pt x="-688" y="2635"/>
                    <a:pt x="384" y="4115"/>
                  </a:cubicBezTo>
                  <a:lnTo>
                    <a:pt x="4341" y="9537"/>
                  </a:lnTo>
                  <a:cubicBezTo>
                    <a:pt x="4984" y="10419"/>
                    <a:pt x="4423" y="11475"/>
                    <a:pt x="3088" y="11900"/>
                  </a:cubicBezTo>
                  <a:lnTo>
                    <a:pt x="3055" y="11911"/>
                  </a:lnTo>
                  <a:lnTo>
                    <a:pt x="10128" y="21600"/>
                  </a:lnTo>
                  <a:lnTo>
                    <a:pt x="17202" y="11911"/>
                  </a:lnTo>
                  <a:cubicBezTo>
                    <a:pt x="17202" y="11911"/>
                    <a:pt x="17202" y="11911"/>
                    <a:pt x="17202" y="11911"/>
                  </a:cubicBezTo>
                  <a:cubicBezTo>
                    <a:pt x="15850" y="11497"/>
                    <a:pt x="15223" y="10463"/>
                    <a:pt x="15883" y="9581"/>
                  </a:cubicBezTo>
                  <a:lnTo>
                    <a:pt x="19840" y="4115"/>
                  </a:lnTo>
                  <a:close/>
                </a:path>
              </a:pathLst>
            </a:custGeom>
            <a:solidFill>
              <a:srgbClr val="C13018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569" name="Google Shape;1569;p129" descr="Shape&#10;&#10;Description automatically generated with low confidence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4316209" y="1262499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0" name="Google Shape;1570;p129"/>
          <p:cNvGrpSpPr/>
          <p:nvPr/>
        </p:nvGrpSpPr>
        <p:grpSpPr>
          <a:xfrm>
            <a:off x="6034081" y="1901287"/>
            <a:ext cx="1794413" cy="1554879"/>
            <a:chOff x="4525561" y="1425965"/>
            <a:chExt cx="1345810" cy="1166159"/>
          </a:xfrm>
        </p:grpSpPr>
        <p:sp>
          <p:nvSpPr>
            <p:cNvPr id="1571" name="Google Shape;1571;p129"/>
            <p:cNvSpPr/>
            <p:nvPr/>
          </p:nvSpPr>
          <p:spPr>
            <a:xfrm>
              <a:off x="4525561" y="1425965"/>
              <a:ext cx="1345810" cy="1166159"/>
            </a:xfrm>
            <a:custGeom>
              <a:avLst/>
              <a:gdLst/>
              <a:ahLst/>
              <a:cxnLst/>
              <a:rect l="l" t="t" r="r" b="b"/>
              <a:pathLst>
                <a:path w="21102" h="21037" extrusionOk="0">
                  <a:moveTo>
                    <a:pt x="20819" y="9526"/>
                  </a:moveTo>
                  <a:cubicBezTo>
                    <a:pt x="19316" y="6075"/>
                    <a:pt x="17149" y="3059"/>
                    <a:pt x="14528" y="675"/>
                  </a:cubicBezTo>
                  <a:cubicBezTo>
                    <a:pt x="13165" y="-563"/>
                    <a:pt x="11115" y="-36"/>
                    <a:pt x="10357" y="1755"/>
                  </a:cubicBezTo>
                  <a:lnTo>
                    <a:pt x="7561" y="8327"/>
                  </a:lnTo>
                  <a:cubicBezTo>
                    <a:pt x="7107" y="9381"/>
                    <a:pt x="5977" y="9842"/>
                    <a:pt x="5033" y="9328"/>
                  </a:cubicBezTo>
                  <a:lnTo>
                    <a:pt x="4998" y="9315"/>
                  </a:lnTo>
                  <a:lnTo>
                    <a:pt x="0" y="21037"/>
                  </a:lnTo>
                  <a:lnTo>
                    <a:pt x="11289" y="18126"/>
                  </a:lnTo>
                  <a:cubicBezTo>
                    <a:pt x="11289" y="18126"/>
                    <a:pt x="11289" y="18126"/>
                    <a:pt x="11289" y="18126"/>
                  </a:cubicBezTo>
                  <a:cubicBezTo>
                    <a:pt x="11033" y="16967"/>
                    <a:pt x="11627" y="15808"/>
                    <a:pt x="12652" y="15545"/>
                  </a:cubicBezTo>
                  <a:lnTo>
                    <a:pt x="18967" y="13912"/>
                  </a:lnTo>
                  <a:cubicBezTo>
                    <a:pt x="20691" y="13451"/>
                    <a:pt x="21600" y="11317"/>
                    <a:pt x="20819" y="9526"/>
                  </a:cubicBezTo>
                  <a:close/>
                </a:path>
              </a:pathLst>
            </a:custGeom>
            <a:solidFill>
              <a:srgbClr val="F7931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572" name="Google Shape;1572;p129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192833" y="1675432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3" name="Google Shape;1573;p129"/>
          <p:cNvGrpSpPr/>
          <p:nvPr/>
        </p:nvGrpSpPr>
        <p:grpSpPr>
          <a:xfrm>
            <a:off x="6029127" y="3236348"/>
            <a:ext cx="1974493" cy="1185196"/>
            <a:chOff x="4521845" y="2427261"/>
            <a:chExt cx="1480870" cy="888897"/>
          </a:xfrm>
        </p:grpSpPr>
        <p:sp>
          <p:nvSpPr>
            <p:cNvPr id="1574" name="Google Shape;1574;p129"/>
            <p:cNvSpPr/>
            <p:nvPr/>
          </p:nvSpPr>
          <p:spPr>
            <a:xfrm>
              <a:off x="4521845" y="2427261"/>
              <a:ext cx="1480870" cy="888897"/>
            </a:xfrm>
            <a:custGeom>
              <a:avLst/>
              <a:gdLst/>
              <a:ahLst/>
              <a:cxnLst/>
              <a:rect l="l" t="t" r="r" b="b"/>
              <a:pathLst>
                <a:path w="21600" h="20417" extrusionOk="0">
                  <a:moveTo>
                    <a:pt x="21600" y="3912"/>
                  </a:moveTo>
                  <a:cubicBezTo>
                    <a:pt x="21600" y="3895"/>
                    <a:pt x="21600" y="3878"/>
                    <a:pt x="21600" y="3862"/>
                  </a:cubicBezTo>
                  <a:cubicBezTo>
                    <a:pt x="21600" y="1363"/>
                    <a:pt x="20061" y="-465"/>
                    <a:pt x="18489" y="105"/>
                  </a:cubicBezTo>
                  <a:lnTo>
                    <a:pt x="12615" y="2185"/>
                  </a:lnTo>
                  <a:cubicBezTo>
                    <a:pt x="11683" y="2520"/>
                    <a:pt x="10730" y="1598"/>
                    <a:pt x="10513" y="155"/>
                  </a:cubicBezTo>
                  <a:lnTo>
                    <a:pt x="10502" y="88"/>
                  </a:lnTo>
                  <a:lnTo>
                    <a:pt x="0" y="3795"/>
                  </a:lnTo>
                  <a:lnTo>
                    <a:pt x="8475" y="14259"/>
                  </a:lnTo>
                  <a:cubicBezTo>
                    <a:pt x="8475" y="14259"/>
                    <a:pt x="8475" y="14259"/>
                    <a:pt x="8475" y="14259"/>
                  </a:cubicBezTo>
                  <a:cubicBezTo>
                    <a:pt x="9071" y="13052"/>
                    <a:pt x="10166" y="12800"/>
                    <a:pt x="10936" y="13739"/>
                  </a:cubicBezTo>
                  <a:lnTo>
                    <a:pt x="15650" y="19559"/>
                  </a:lnTo>
                  <a:cubicBezTo>
                    <a:pt x="16929" y="21135"/>
                    <a:pt x="18836" y="20464"/>
                    <a:pt x="19541" y="18183"/>
                  </a:cubicBezTo>
                  <a:cubicBezTo>
                    <a:pt x="20863" y="13840"/>
                    <a:pt x="21600" y="9010"/>
                    <a:pt x="21600" y="3912"/>
                  </a:cubicBezTo>
                  <a:close/>
                </a:path>
              </a:pathLst>
            </a:custGeom>
            <a:solidFill>
              <a:srgbClr val="FFCC4C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575" name="Google Shape;1575;p129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434899" y="2586364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6" name="Google Shape;1576;p129"/>
          <p:cNvGrpSpPr/>
          <p:nvPr/>
        </p:nvGrpSpPr>
        <p:grpSpPr>
          <a:xfrm>
            <a:off x="6027712" y="3458859"/>
            <a:ext cx="1315299" cy="1902929"/>
            <a:chOff x="4520784" y="2594144"/>
            <a:chExt cx="986474" cy="1427197"/>
          </a:xfrm>
        </p:grpSpPr>
        <p:sp>
          <p:nvSpPr>
            <p:cNvPr id="1577" name="Google Shape;1577;p129"/>
            <p:cNvSpPr/>
            <p:nvPr/>
          </p:nvSpPr>
          <p:spPr>
            <a:xfrm>
              <a:off x="4520784" y="2594144"/>
              <a:ext cx="986474" cy="1427197"/>
            </a:xfrm>
            <a:custGeom>
              <a:avLst/>
              <a:gdLst/>
              <a:ahLst/>
              <a:cxnLst/>
              <a:rect l="l" t="t" r="r" b="b"/>
              <a:pathLst>
                <a:path w="21117" h="21303" extrusionOk="0">
                  <a:moveTo>
                    <a:pt x="12406" y="6833"/>
                  </a:moveTo>
                  <a:lnTo>
                    <a:pt x="12438" y="6800"/>
                  </a:lnTo>
                  <a:lnTo>
                    <a:pt x="0" y="0"/>
                  </a:lnTo>
                  <a:lnTo>
                    <a:pt x="0" y="10942"/>
                  </a:lnTo>
                  <a:cubicBezTo>
                    <a:pt x="0" y="10942"/>
                    <a:pt x="0" y="10942"/>
                    <a:pt x="0" y="10942"/>
                  </a:cubicBezTo>
                  <a:cubicBezTo>
                    <a:pt x="1432" y="10920"/>
                    <a:pt x="2624" y="11683"/>
                    <a:pt x="2624" y="12664"/>
                  </a:cubicBezTo>
                  <a:lnTo>
                    <a:pt x="2624" y="18734"/>
                  </a:lnTo>
                  <a:cubicBezTo>
                    <a:pt x="2624" y="20369"/>
                    <a:pt x="4835" y="21600"/>
                    <a:pt x="7158" y="21240"/>
                  </a:cubicBezTo>
                  <a:cubicBezTo>
                    <a:pt x="11818" y="20499"/>
                    <a:pt x="16097" y="19061"/>
                    <a:pt x="19723" y="17077"/>
                  </a:cubicBezTo>
                  <a:cubicBezTo>
                    <a:pt x="21600" y="16053"/>
                    <a:pt x="21568" y="14102"/>
                    <a:pt x="19707" y="13078"/>
                  </a:cubicBezTo>
                  <a:lnTo>
                    <a:pt x="12820" y="9307"/>
                  </a:lnTo>
                  <a:cubicBezTo>
                    <a:pt x="11723" y="8708"/>
                    <a:pt x="11532" y="7596"/>
                    <a:pt x="12406" y="6833"/>
                  </a:cubicBezTo>
                  <a:close/>
                </a:path>
              </a:pathLst>
            </a:custGeom>
            <a:solidFill>
              <a:srgbClr val="A2B969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578" name="Google Shape;1578;p129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790613" y="3352242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9" name="Google Shape;1579;p129"/>
          <p:cNvGrpSpPr/>
          <p:nvPr/>
        </p:nvGrpSpPr>
        <p:grpSpPr>
          <a:xfrm>
            <a:off x="4710065" y="3452601"/>
            <a:ext cx="1316652" cy="1903199"/>
            <a:chOff x="3532549" y="2589451"/>
            <a:chExt cx="987489" cy="1427399"/>
          </a:xfrm>
        </p:grpSpPr>
        <p:sp>
          <p:nvSpPr>
            <p:cNvPr id="1580" name="Google Shape;1580;p129"/>
            <p:cNvSpPr/>
            <p:nvPr/>
          </p:nvSpPr>
          <p:spPr>
            <a:xfrm>
              <a:off x="3532549" y="2589451"/>
              <a:ext cx="987489" cy="1427399"/>
            </a:xfrm>
            <a:custGeom>
              <a:avLst/>
              <a:gdLst/>
              <a:ahLst/>
              <a:cxnLst/>
              <a:rect l="l" t="t" r="r" b="b"/>
              <a:pathLst>
                <a:path w="21123" h="21295" extrusionOk="0">
                  <a:moveTo>
                    <a:pt x="21107" y="0"/>
                  </a:moveTo>
                  <a:lnTo>
                    <a:pt x="8678" y="6797"/>
                  </a:lnTo>
                  <a:cubicBezTo>
                    <a:pt x="8678" y="6797"/>
                    <a:pt x="8678" y="6797"/>
                    <a:pt x="8678" y="6797"/>
                  </a:cubicBezTo>
                  <a:cubicBezTo>
                    <a:pt x="9600" y="7559"/>
                    <a:pt x="9473" y="8671"/>
                    <a:pt x="8360" y="9280"/>
                  </a:cubicBezTo>
                  <a:lnTo>
                    <a:pt x="1414" y="13071"/>
                  </a:lnTo>
                  <a:cubicBezTo>
                    <a:pt x="-461" y="14095"/>
                    <a:pt x="-477" y="16045"/>
                    <a:pt x="1398" y="17069"/>
                  </a:cubicBezTo>
                  <a:cubicBezTo>
                    <a:pt x="5022" y="19051"/>
                    <a:pt x="9298" y="20489"/>
                    <a:pt x="13955" y="21230"/>
                  </a:cubicBezTo>
                  <a:cubicBezTo>
                    <a:pt x="16275" y="21600"/>
                    <a:pt x="18485" y="20358"/>
                    <a:pt x="18485" y="18724"/>
                  </a:cubicBezTo>
                  <a:lnTo>
                    <a:pt x="18485" y="12712"/>
                  </a:lnTo>
                  <a:cubicBezTo>
                    <a:pt x="18485" y="11742"/>
                    <a:pt x="19645" y="10936"/>
                    <a:pt x="21075" y="10947"/>
                  </a:cubicBezTo>
                  <a:lnTo>
                    <a:pt x="21123" y="10947"/>
                  </a:lnTo>
                  <a:lnTo>
                    <a:pt x="21123" y="0"/>
                  </a:lnTo>
                  <a:close/>
                </a:path>
              </a:pathLst>
            </a:custGeom>
            <a:solidFill>
              <a:srgbClr val="D883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581" name="Google Shape;1581;p129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3799968" y="3349121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2" name="Google Shape;1582;p129"/>
          <p:cNvGrpSpPr/>
          <p:nvPr/>
        </p:nvGrpSpPr>
        <p:grpSpPr>
          <a:xfrm>
            <a:off x="4057609" y="3234957"/>
            <a:ext cx="1974493" cy="1184588"/>
            <a:chOff x="3043207" y="2426218"/>
            <a:chExt cx="1480870" cy="888441"/>
          </a:xfrm>
        </p:grpSpPr>
        <p:sp>
          <p:nvSpPr>
            <p:cNvPr id="1583" name="Google Shape;1583;p129"/>
            <p:cNvSpPr/>
            <p:nvPr/>
          </p:nvSpPr>
          <p:spPr>
            <a:xfrm>
              <a:off x="3043207" y="2426218"/>
              <a:ext cx="1480870" cy="888441"/>
            </a:xfrm>
            <a:custGeom>
              <a:avLst/>
              <a:gdLst/>
              <a:ahLst/>
              <a:cxnLst/>
              <a:rect l="l" t="t" r="r" b="b"/>
              <a:pathLst>
                <a:path w="21600" h="20423" extrusionOk="0">
                  <a:moveTo>
                    <a:pt x="21600" y="3792"/>
                  </a:moveTo>
                  <a:lnTo>
                    <a:pt x="11098" y="83"/>
                  </a:lnTo>
                  <a:cubicBezTo>
                    <a:pt x="11098" y="83"/>
                    <a:pt x="11098" y="83"/>
                    <a:pt x="11098" y="83"/>
                  </a:cubicBezTo>
                  <a:cubicBezTo>
                    <a:pt x="10903" y="1577"/>
                    <a:pt x="9982" y="2533"/>
                    <a:pt x="9028" y="2198"/>
                  </a:cubicBezTo>
                  <a:lnTo>
                    <a:pt x="3111" y="100"/>
                  </a:lnTo>
                  <a:cubicBezTo>
                    <a:pt x="1539" y="-454"/>
                    <a:pt x="0" y="1375"/>
                    <a:pt x="0" y="3859"/>
                  </a:cubicBezTo>
                  <a:cubicBezTo>
                    <a:pt x="0" y="3876"/>
                    <a:pt x="0" y="3893"/>
                    <a:pt x="0" y="3910"/>
                  </a:cubicBezTo>
                  <a:cubicBezTo>
                    <a:pt x="0" y="9012"/>
                    <a:pt x="737" y="13845"/>
                    <a:pt x="2059" y="18175"/>
                  </a:cubicBezTo>
                  <a:cubicBezTo>
                    <a:pt x="2764" y="20475"/>
                    <a:pt x="4660" y="21146"/>
                    <a:pt x="5950" y="19552"/>
                  </a:cubicBezTo>
                  <a:lnTo>
                    <a:pt x="10632" y="13778"/>
                  </a:lnTo>
                  <a:cubicBezTo>
                    <a:pt x="11391" y="12838"/>
                    <a:pt x="12507" y="13040"/>
                    <a:pt x="13114" y="14231"/>
                  </a:cubicBezTo>
                  <a:lnTo>
                    <a:pt x="13125" y="14265"/>
                  </a:lnTo>
                  <a:lnTo>
                    <a:pt x="21600" y="3792"/>
                  </a:lnTo>
                  <a:close/>
                </a:path>
              </a:pathLst>
            </a:custGeom>
            <a:solidFill>
              <a:srgbClr val="4CC1E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584" name="Google Shape;1584;p129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3248929" y="2586020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5" name="Google Shape;1585;p129"/>
          <p:cNvGrpSpPr/>
          <p:nvPr/>
        </p:nvGrpSpPr>
        <p:grpSpPr>
          <a:xfrm>
            <a:off x="4240892" y="1896419"/>
            <a:ext cx="1794413" cy="1554879"/>
            <a:chOff x="3180669" y="1422314"/>
            <a:chExt cx="1345810" cy="1166159"/>
          </a:xfrm>
        </p:grpSpPr>
        <p:sp>
          <p:nvSpPr>
            <p:cNvPr id="1586" name="Google Shape;1586;p129"/>
            <p:cNvSpPr/>
            <p:nvPr/>
          </p:nvSpPr>
          <p:spPr>
            <a:xfrm>
              <a:off x="3180669" y="1422314"/>
              <a:ext cx="1345810" cy="1166159"/>
            </a:xfrm>
            <a:custGeom>
              <a:avLst/>
              <a:gdLst/>
              <a:ahLst/>
              <a:cxnLst/>
              <a:rect l="l" t="t" r="r" b="b"/>
              <a:pathLst>
                <a:path w="21102" h="21037" extrusionOk="0">
                  <a:moveTo>
                    <a:pt x="21102" y="21037"/>
                  </a:moveTo>
                  <a:lnTo>
                    <a:pt x="16104" y="9315"/>
                  </a:lnTo>
                  <a:cubicBezTo>
                    <a:pt x="16104" y="9315"/>
                    <a:pt x="16104" y="9315"/>
                    <a:pt x="16104" y="9315"/>
                  </a:cubicBezTo>
                  <a:cubicBezTo>
                    <a:pt x="15160" y="9855"/>
                    <a:pt x="14019" y="9460"/>
                    <a:pt x="13564" y="8380"/>
                  </a:cubicBezTo>
                  <a:lnTo>
                    <a:pt x="10745" y="1755"/>
                  </a:lnTo>
                  <a:cubicBezTo>
                    <a:pt x="9987" y="-36"/>
                    <a:pt x="7949" y="-563"/>
                    <a:pt x="6574" y="675"/>
                  </a:cubicBezTo>
                  <a:cubicBezTo>
                    <a:pt x="3941" y="3059"/>
                    <a:pt x="1786" y="6075"/>
                    <a:pt x="283" y="9526"/>
                  </a:cubicBezTo>
                  <a:cubicBezTo>
                    <a:pt x="-498" y="11317"/>
                    <a:pt x="411" y="13464"/>
                    <a:pt x="2135" y="13899"/>
                  </a:cubicBezTo>
                  <a:lnTo>
                    <a:pt x="8403" y="15518"/>
                  </a:lnTo>
                  <a:cubicBezTo>
                    <a:pt x="9428" y="15782"/>
                    <a:pt x="10069" y="16941"/>
                    <a:pt x="9824" y="18100"/>
                  </a:cubicBezTo>
                  <a:lnTo>
                    <a:pt x="9824" y="18126"/>
                  </a:lnTo>
                  <a:lnTo>
                    <a:pt x="21102" y="21037"/>
                  </a:lnTo>
                  <a:close/>
                </a:path>
              </a:pathLst>
            </a:custGeom>
            <a:solidFill>
              <a:srgbClr val="FFB9F5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587" name="Google Shape;1587;p129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3404857" y="1675431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8" name="Google Shape;1588;p129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Nature of Inquiries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89" name="Google Shape;1589;p129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90" name="Google Shape;1590;p129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Solutions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91" name="Google Shape;1591;p129"/>
          <p:cNvSpPr/>
          <p:nvPr/>
        </p:nvSpPr>
        <p:spPr>
          <a:xfrm>
            <a:off x="5241511" y="2689808"/>
            <a:ext cx="1579200" cy="1551737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 panose="020B0604020202020204"/>
              <a:buNone/>
            </a:pPr>
            <a:endParaRPr sz="40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92" name="Google Shape;1592;p129"/>
          <p:cNvSpPr/>
          <p:nvPr/>
        </p:nvSpPr>
        <p:spPr>
          <a:xfrm>
            <a:off x="5320768" y="2767687"/>
            <a:ext cx="1420685" cy="139597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 panose="020B0604020202020204"/>
              <a:buNone/>
            </a:pPr>
            <a:endParaRPr sz="40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93" name="Google Shape;1593;p129"/>
          <p:cNvGrpSpPr/>
          <p:nvPr/>
        </p:nvGrpSpPr>
        <p:grpSpPr>
          <a:xfrm>
            <a:off x="393388" y="1688984"/>
            <a:ext cx="3168740" cy="764655"/>
            <a:chOff x="295042" y="1266739"/>
            <a:chExt cx="2376556" cy="573491"/>
          </a:xfrm>
        </p:grpSpPr>
        <p:sp>
          <p:nvSpPr>
            <p:cNvPr id="1594" name="Google Shape;1594;p129"/>
            <p:cNvSpPr/>
            <p:nvPr/>
          </p:nvSpPr>
          <p:spPr>
            <a:xfrm>
              <a:off x="309793" y="1283107"/>
              <a:ext cx="2361804" cy="54177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95" name="Google Shape;1595;p129"/>
            <p:cNvSpPr/>
            <p:nvPr/>
          </p:nvSpPr>
          <p:spPr>
            <a:xfrm>
              <a:off x="936705" y="1283106"/>
              <a:ext cx="162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Hardware Related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96" name="Google Shape;1596;p129"/>
            <p:cNvSpPr/>
            <p:nvPr/>
          </p:nvSpPr>
          <p:spPr>
            <a:xfrm rot="5400000">
              <a:off x="329124" y="1232656"/>
              <a:ext cx="573491" cy="641656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597" name="Google Shape;1597;p129" descr="Shape&#10;&#10;Description automatically generated with low confidence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394030" y="1328970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8" name="Google Shape;1598;p129"/>
          <p:cNvGrpSpPr/>
          <p:nvPr/>
        </p:nvGrpSpPr>
        <p:grpSpPr>
          <a:xfrm>
            <a:off x="393388" y="2612741"/>
            <a:ext cx="3168740" cy="764655"/>
            <a:chOff x="295042" y="1959557"/>
            <a:chExt cx="2376556" cy="573491"/>
          </a:xfrm>
        </p:grpSpPr>
        <p:sp>
          <p:nvSpPr>
            <p:cNvPr id="1599" name="Google Shape;1599;p129"/>
            <p:cNvSpPr/>
            <p:nvPr/>
          </p:nvSpPr>
          <p:spPr>
            <a:xfrm>
              <a:off x="309793" y="1975925"/>
              <a:ext cx="2361804" cy="54177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0" name="Google Shape;1600;p129"/>
            <p:cNvSpPr/>
            <p:nvPr/>
          </p:nvSpPr>
          <p:spPr>
            <a:xfrm>
              <a:off x="936705" y="1975924"/>
              <a:ext cx="1569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Software Related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1" name="Google Shape;1601;p129"/>
            <p:cNvSpPr/>
            <p:nvPr/>
          </p:nvSpPr>
          <p:spPr>
            <a:xfrm rot="5400000">
              <a:off x="329124" y="1925474"/>
              <a:ext cx="573491" cy="641656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602" name="Google Shape;1602;p129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01661" y="2053233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3" name="Google Shape;1603;p129"/>
          <p:cNvGrpSpPr/>
          <p:nvPr/>
        </p:nvGrpSpPr>
        <p:grpSpPr>
          <a:xfrm>
            <a:off x="406164" y="3536404"/>
            <a:ext cx="3168661" cy="767562"/>
            <a:chOff x="304629" y="2652371"/>
            <a:chExt cx="2376556" cy="575686"/>
          </a:xfrm>
        </p:grpSpPr>
        <p:sp>
          <p:nvSpPr>
            <p:cNvPr id="1604" name="Google Shape;1604;p129"/>
            <p:cNvSpPr/>
            <p:nvPr/>
          </p:nvSpPr>
          <p:spPr>
            <a:xfrm>
              <a:off x="319381" y="2670935"/>
              <a:ext cx="2361804" cy="54177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5" name="Google Shape;1605;p129"/>
            <p:cNvSpPr/>
            <p:nvPr/>
          </p:nvSpPr>
          <p:spPr>
            <a:xfrm>
              <a:off x="946274" y="2652371"/>
              <a:ext cx="1600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Servicing Related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6" name="Google Shape;1606;p129"/>
            <p:cNvSpPr/>
            <p:nvPr/>
          </p:nvSpPr>
          <p:spPr>
            <a:xfrm rot="5400000">
              <a:off x="338712" y="2620484"/>
              <a:ext cx="573491" cy="641656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607" name="Google Shape;1607;p129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94030" y="2742241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8" name="Google Shape;1608;p129"/>
          <p:cNvGrpSpPr/>
          <p:nvPr/>
        </p:nvGrpSpPr>
        <p:grpSpPr>
          <a:xfrm>
            <a:off x="386493" y="4482844"/>
            <a:ext cx="3168661" cy="764636"/>
            <a:chOff x="289878" y="3362217"/>
            <a:chExt cx="2376556" cy="573491"/>
          </a:xfrm>
        </p:grpSpPr>
        <p:sp>
          <p:nvSpPr>
            <p:cNvPr id="1609" name="Google Shape;1609;p129"/>
            <p:cNvSpPr/>
            <p:nvPr/>
          </p:nvSpPr>
          <p:spPr>
            <a:xfrm>
              <a:off x="304629" y="3378586"/>
              <a:ext cx="2361804" cy="54177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0" name="Google Shape;1610;p129"/>
            <p:cNvSpPr/>
            <p:nvPr/>
          </p:nvSpPr>
          <p:spPr>
            <a:xfrm>
              <a:off x="931548" y="3378600"/>
              <a:ext cx="123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Late Delivery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1" name="Google Shape;1611;p129"/>
            <p:cNvSpPr/>
            <p:nvPr/>
          </p:nvSpPr>
          <p:spPr>
            <a:xfrm rot="5400000">
              <a:off x="323960" y="3328135"/>
              <a:ext cx="573491" cy="641656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A0B668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612" name="Google Shape;1612;p129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85802" y="3430196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3" name="Google Shape;1613;p129"/>
          <p:cNvGrpSpPr/>
          <p:nvPr/>
        </p:nvGrpSpPr>
        <p:grpSpPr>
          <a:xfrm>
            <a:off x="8629457" y="2213445"/>
            <a:ext cx="3168740" cy="764655"/>
            <a:chOff x="6472093" y="1660084"/>
            <a:chExt cx="2376556" cy="573491"/>
          </a:xfrm>
        </p:grpSpPr>
        <p:sp>
          <p:nvSpPr>
            <p:cNvPr id="1614" name="Google Shape;1614;p129"/>
            <p:cNvSpPr/>
            <p:nvPr/>
          </p:nvSpPr>
          <p:spPr>
            <a:xfrm rot="10800000">
              <a:off x="6472093" y="1675431"/>
              <a:ext cx="2361804" cy="54177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5" name="Google Shape;1615;p129"/>
            <p:cNvSpPr/>
            <p:nvPr/>
          </p:nvSpPr>
          <p:spPr>
            <a:xfrm rot="-5400000">
              <a:off x="8241075" y="1626001"/>
              <a:ext cx="573491" cy="641656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D883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616" name="Google Shape;1616;p129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8309053" y="1735330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7" name="Google Shape;1617;p129"/>
            <p:cNvSpPr/>
            <p:nvPr/>
          </p:nvSpPr>
          <p:spPr>
            <a:xfrm>
              <a:off x="6519571" y="1784268"/>
              <a:ext cx="14208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Damage Item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618" name="Google Shape;1618;p129"/>
          <p:cNvGrpSpPr/>
          <p:nvPr/>
        </p:nvGrpSpPr>
        <p:grpSpPr>
          <a:xfrm>
            <a:off x="8629457" y="3116954"/>
            <a:ext cx="3168740" cy="764655"/>
            <a:chOff x="6472093" y="2337717"/>
            <a:chExt cx="2376556" cy="573491"/>
          </a:xfrm>
        </p:grpSpPr>
        <p:sp>
          <p:nvSpPr>
            <p:cNvPr id="1619" name="Google Shape;1619;p129"/>
            <p:cNvSpPr/>
            <p:nvPr/>
          </p:nvSpPr>
          <p:spPr>
            <a:xfrm rot="10800000">
              <a:off x="6472093" y="2353064"/>
              <a:ext cx="2361804" cy="54177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0" name="Google Shape;1620;p129"/>
            <p:cNvSpPr/>
            <p:nvPr/>
          </p:nvSpPr>
          <p:spPr>
            <a:xfrm rot="-5400000">
              <a:off x="8241075" y="2303634"/>
              <a:ext cx="573491" cy="641656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1" name="Google Shape;1621;p129"/>
            <p:cNvSpPr/>
            <p:nvPr/>
          </p:nvSpPr>
          <p:spPr>
            <a:xfrm>
              <a:off x="6532795" y="2470554"/>
              <a:ext cx="155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Cancelled Order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622" name="Google Shape;1622;p129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8338097" y="2412961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3" name="Google Shape;1623;p129"/>
          <p:cNvGrpSpPr/>
          <p:nvPr/>
        </p:nvGrpSpPr>
        <p:grpSpPr>
          <a:xfrm>
            <a:off x="8622504" y="4020464"/>
            <a:ext cx="3168740" cy="764655"/>
            <a:chOff x="6466878" y="3015349"/>
            <a:chExt cx="2376556" cy="573491"/>
          </a:xfrm>
        </p:grpSpPr>
        <p:sp>
          <p:nvSpPr>
            <p:cNvPr id="1624" name="Google Shape;1624;p129"/>
            <p:cNvSpPr/>
            <p:nvPr/>
          </p:nvSpPr>
          <p:spPr>
            <a:xfrm rot="10800000">
              <a:off x="6466878" y="3030696"/>
              <a:ext cx="2361804" cy="54177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5" name="Google Shape;1625;p129"/>
            <p:cNvSpPr/>
            <p:nvPr/>
          </p:nvSpPr>
          <p:spPr>
            <a:xfrm rot="-5400000">
              <a:off x="8235860" y="2981266"/>
              <a:ext cx="573491" cy="641656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9B5F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6" name="Google Shape;1626;p129"/>
            <p:cNvSpPr/>
            <p:nvPr/>
          </p:nvSpPr>
          <p:spPr>
            <a:xfrm>
              <a:off x="6519819" y="3147680"/>
              <a:ext cx="134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Missing Item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627" name="Google Shape;1627;p129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8309053" y="3082816"/>
              <a:ext cx="437533" cy="4375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8" name="Google Shape;1628;p129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30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Positive vs. Negative Words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34" name="Google Shape;1634;p130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35" name="Google Shape;1635;p130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Solutions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636" name="Google Shape;1636;p130"/>
          <p:cNvGrpSpPr/>
          <p:nvPr/>
        </p:nvGrpSpPr>
        <p:grpSpPr>
          <a:xfrm rot="5400000">
            <a:off x="5263948" y="2966489"/>
            <a:ext cx="1834121" cy="3958520"/>
            <a:chOff x="5174673" y="-488334"/>
            <a:chExt cx="1550588" cy="3983742"/>
          </a:xfrm>
        </p:grpSpPr>
        <p:sp>
          <p:nvSpPr>
            <p:cNvPr id="1637" name="Google Shape;1637;p130"/>
            <p:cNvSpPr/>
            <p:nvPr/>
          </p:nvSpPr>
          <p:spPr>
            <a:xfrm>
              <a:off x="5564758" y="-488334"/>
              <a:ext cx="785050" cy="1726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2" y="21600"/>
                  </a:moveTo>
                  <a:lnTo>
                    <a:pt x="10599" y="21600"/>
                  </a:lnTo>
                  <a:lnTo>
                    <a:pt x="11001" y="21600"/>
                  </a:lnTo>
                  <a:lnTo>
                    <a:pt x="19588" y="21600"/>
                  </a:lnTo>
                  <a:lnTo>
                    <a:pt x="21600" y="0"/>
                  </a:lnTo>
                  <a:lnTo>
                    <a:pt x="11001" y="0"/>
                  </a:lnTo>
                  <a:lnTo>
                    <a:pt x="10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58D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38" name="Google Shape;1638;p130"/>
            <p:cNvSpPr/>
            <p:nvPr/>
          </p:nvSpPr>
          <p:spPr>
            <a:xfrm>
              <a:off x="5174673" y="730681"/>
              <a:ext cx="1550588" cy="27647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75" y="21600"/>
                  </a:moveTo>
                  <a:cubicBezTo>
                    <a:pt x="6317" y="21600"/>
                    <a:pt x="8151" y="20571"/>
                    <a:pt x="8151" y="19314"/>
                  </a:cubicBezTo>
                  <a:lnTo>
                    <a:pt x="8151" y="15733"/>
                  </a:lnTo>
                  <a:cubicBezTo>
                    <a:pt x="8287" y="15733"/>
                    <a:pt x="8423" y="15733"/>
                    <a:pt x="8558" y="15733"/>
                  </a:cubicBezTo>
                  <a:cubicBezTo>
                    <a:pt x="9374" y="15733"/>
                    <a:pt x="10121" y="15581"/>
                    <a:pt x="10800" y="15352"/>
                  </a:cubicBezTo>
                  <a:cubicBezTo>
                    <a:pt x="11479" y="15581"/>
                    <a:pt x="12226" y="15733"/>
                    <a:pt x="13042" y="15733"/>
                  </a:cubicBezTo>
                  <a:cubicBezTo>
                    <a:pt x="13857" y="15733"/>
                    <a:pt x="14604" y="15581"/>
                    <a:pt x="15283" y="15352"/>
                  </a:cubicBezTo>
                  <a:cubicBezTo>
                    <a:pt x="15962" y="15581"/>
                    <a:pt x="16709" y="15733"/>
                    <a:pt x="17525" y="15733"/>
                  </a:cubicBezTo>
                  <a:cubicBezTo>
                    <a:pt x="19766" y="15733"/>
                    <a:pt x="21600" y="14705"/>
                    <a:pt x="21600" y="13448"/>
                  </a:cubicBezTo>
                  <a:lnTo>
                    <a:pt x="21600" y="7429"/>
                  </a:lnTo>
                  <a:cubicBezTo>
                    <a:pt x="21600" y="6362"/>
                    <a:pt x="20445" y="5181"/>
                    <a:pt x="19494" y="4343"/>
                  </a:cubicBezTo>
                  <a:cubicBezTo>
                    <a:pt x="19426" y="4267"/>
                    <a:pt x="19358" y="4190"/>
                    <a:pt x="19358" y="4114"/>
                  </a:cubicBezTo>
                  <a:lnTo>
                    <a:pt x="19358" y="1029"/>
                  </a:lnTo>
                  <a:cubicBezTo>
                    <a:pt x="19358" y="457"/>
                    <a:pt x="18543" y="0"/>
                    <a:pt x="17525" y="0"/>
                  </a:cubicBezTo>
                  <a:lnTo>
                    <a:pt x="4075" y="0"/>
                  </a:lnTo>
                  <a:cubicBezTo>
                    <a:pt x="3057" y="0"/>
                    <a:pt x="2242" y="457"/>
                    <a:pt x="2242" y="1029"/>
                  </a:cubicBezTo>
                  <a:lnTo>
                    <a:pt x="2242" y="4229"/>
                  </a:lnTo>
                  <a:cubicBezTo>
                    <a:pt x="2106" y="4343"/>
                    <a:pt x="2038" y="4419"/>
                    <a:pt x="1902" y="4533"/>
                  </a:cubicBezTo>
                  <a:cubicBezTo>
                    <a:pt x="1358" y="5067"/>
                    <a:pt x="951" y="5676"/>
                    <a:pt x="679" y="6362"/>
                  </a:cubicBezTo>
                  <a:cubicBezTo>
                    <a:pt x="204" y="7162"/>
                    <a:pt x="0" y="8038"/>
                    <a:pt x="0" y="8952"/>
                  </a:cubicBezTo>
                  <a:lnTo>
                    <a:pt x="0" y="19314"/>
                  </a:lnTo>
                  <a:cubicBezTo>
                    <a:pt x="0" y="20571"/>
                    <a:pt x="1834" y="21600"/>
                    <a:pt x="4075" y="21600"/>
                  </a:cubicBezTo>
                  <a:close/>
                </a:path>
              </a:pathLst>
            </a:custGeom>
            <a:solidFill>
              <a:srgbClr val="CE663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39" name="Google Shape;1639;p130"/>
            <p:cNvSpPr/>
            <p:nvPr/>
          </p:nvSpPr>
          <p:spPr>
            <a:xfrm>
              <a:off x="5272190" y="828199"/>
              <a:ext cx="1365301" cy="25794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63" y="21600"/>
                  </a:moveTo>
                  <a:cubicBezTo>
                    <a:pt x="4937" y="21600"/>
                    <a:pt x="6326" y="20865"/>
                    <a:pt x="6326" y="19926"/>
                  </a:cubicBezTo>
                  <a:lnTo>
                    <a:pt x="6326" y="14985"/>
                  </a:lnTo>
                  <a:cubicBezTo>
                    <a:pt x="6866" y="15189"/>
                    <a:pt x="7560" y="15312"/>
                    <a:pt x="8254" y="15312"/>
                  </a:cubicBezTo>
                  <a:cubicBezTo>
                    <a:pt x="9334" y="15312"/>
                    <a:pt x="10260" y="15026"/>
                    <a:pt x="10800" y="14618"/>
                  </a:cubicBezTo>
                  <a:cubicBezTo>
                    <a:pt x="11340" y="15026"/>
                    <a:pt x="12266" y="15312"/>
                    <a:pt x="13346" y="15312"/>
                  </a:cubicBezTo>
                  <a:cubicBezTo>
                    <a:pt x="14426" y="15312"/>
                    <a:pt x="15351" y="15026"/>
                    <a:pt x="15891" y="14618"/>
                  </a:cubicBezTo>
                  <a:cubicBezTo>
                    <a:pt x="16431" y="15026"/>
                    <a:pt x="17357" y="15312"/>
                    <a:pt x="18437" y="15312"/>
                  </a:cubicBezTo>
                  <a:cubicBezTo>
                    <a:pt x="20211" y="15312"/>
                    <a:pt x="21600" y="14577"/>
                    <a:pt x="21600" y="13638"/>
                  </a:cubicBezTo>
                  <a:lnTo>
                    <a:pt x="21600" y="12168"/>
                  </a:lnTo>
                  <a:lnTo>
                    <a:pt x="21600" y="10208"/>
                  </a:lnTo>
                  <a:lnTo>
                    <a:pt x="21600" y="7186"/>
                  </a:lnTo>
                  <a:cubicBezTo>
                    <a:pt x="21600" y="6206"/>
                    <a:pt x="20211" y="4981"/>
                    <a:pt x="19440" y="4328"/>
                  </a:cubicBezTo>
                  <a:cubicBezTo>
                    <a:pt x="19209" y="4124"/>
                    <a:pt x="19054" y="3879"/>
                    <a:pt x="19054" y="3634"/>
                  </a:cubicBezTo>
                  <a:lnTo>
                    <a:pt x="19054" y="327"/>
                  </a:lnTo>
                  <a:cubicBezTo>
                    <a:pt x="19054" y="163"/>
                    <a:pt x="18746" y="0"/>
                    <a:pt x="18437" y="0"/>
                  </a:cubicBezTo>
                  <a:lnTo>
                    <a:pt x="3163" y="0"/>
                  </a:lnTo>
                  <a:cubicBezTo>
                    <a:pt x="2854" y="0"/>
                    <a:pt x="2546" y="163"/>
                    <a:pt x="2546" y="327"/>
                  </a:cubicBezTo>
                  <a:lnTo>
                    <a:pt x="2546" y="4002"/>
                  </a:lnTo>
                  <a:cubicBezTo>
                    <a:pt x="2314" y="4124"/>
                    <a:pt x="2160" y="4287"/>
                    <a:pt x="2006" y="4451"/>
                  </a:cubicBezTo>
                  <a:cubicBezTo>
                    <a:pt x="1389" y="5022"/>
                    <a:pt x="1003" y="5635"/>
                    <a:pt x="771" y="6247"/>
                  </a:cubicBezTo>
                  <a:cubicBezTo>
                    <a:pt x="309" y="6941"/>
                    <a:pt x="0" y="7799"/>
                    <a:pt x="0" y="8820"/>
                  </a:cubicBezTo>
                  <a:lnTo>
                    <a:pt x="0" y="19926"/>
                  </a:lnTo>
                  <a:cubicBezTo>
                    <a:pt x="0" y="20865"/>
                    <a:pt x="1389" y="21600"/>
                    <a:pt x="3163" y="21600"/>
                  </a:cubicBezTo>
                  <a:close/>
                  <a:moveTo>
                    <a:pt x="3780" y="694"/>
                  </a:moveTo>
                  <a:lnTo>
                    <a:pt x="17820" y="694"/>
                  </a:lnTo>
                  <a:lnTo>
                    <a:pt x="17820" y="3675"/>
                  </a:lnTo>
                  <a:cubicBezTo>
                    <a:pt x="17820" y="4042"/>
                    <a:pt x="18051" y="4410"/>
                    <a:pt x="18437" y="4736"/>
                  </a:cubicBezTo>
                  <a:cubicBezTo>
                    <a:pt x="19671" y="5716"/>
                    <a:pt x="20366" y="6656"/>
                    <a:pt x="20366" y="7227"/>
                  </a:cubicBezTo>
                  <a:lnTo>
                    <a:pt x="20366" y="8901"/>
                  </a:lnTo>
                  <a:cubicBezTo>
                    <a:pt x="19826" y="8697"/>
                    <a:pt x="19131" y="8575"/>
                    <a:pt x="18437" y="8575"/>
                  </a:cubicBezTo>
                  <a:cubicBezTo>
                    <a:pt x="17357" y="8575"/>
                    <a:pt x="16431" y="8860"/>
                    <a:pt x="15891" y="9269"/>
                  </a:cubicBezTo>
                  <a:cubicBezTo>
                    <a:pt x="15274" y="8860"/>
                    <a:pt x="14426" y="8575"/>
                    <a:pt x="13346" y="8575"/>
                  </a:cubicBezTo>
                  <a:cubicBezTo>
                    <a:pt x="12034" y="8575"/>
                    <a:pt x="10954" y="8983"/>
                    <a:pt x="10491" y="9555"/>
                  </a:cubicBezTo>
                  <a:cubicBezTo>
                    <a:pt x="10260" y="9514"/>
                    <a:pt x="10029" y="9432"/>
                    <a:pt x="9797" y="9391"/>
                  </a:cubicBezTo>
                  <a:lnTo>
                    <a:pt x="7329" y="8983"/>
                  </a:lnTo>
                  <a:cubicBezTo>
                    <a:pt x="7251" y="8779"/>
                    <a:pt x="7097" y="8534"/>
                    <a:pt x="6866" y="8248"/>
                  </a:cubicBezTo>
                  <a:cubicBezTo>
                    <a:pt x="7483" y="8207"/>
                    <a:pt x="8254" y="8085"/>
                    <a:pt x="8871" y="7881"/>
                  </a:cubicBezTo>
                  <a:cubicBezTo>
                    <a:pt x="9180" y="7799"/>
                    <a:pt x="9257" y="7554"/>
                    <a:pt x="9103" y="7391"/>
                  </a:cubicBezTo>
                  <a:cubicBezTo>
                    <a:pt x="8949" y="7268"/>
                    <a:pt x="8640" y="7186"/>
                    <a:pt x="8409" y="7227"/>
                  </a:cubicBezTo>
                  <a:cubicBezTo>
                    <a:pt x="8331" y="7227"/>
                    <a:pt x="8254" y="7268"/>
                    <a:pt x="8177" y="7268"/>
                  </a:cubicBezTo>
                  <a:cubicBezTo>
                    <a:pt x="7251" y="7595"/>
                    <a:pt x="5863" y="7595"/>
                    <a:pt x="5786" y="7595"/>
                  </a:cubicBezTo>
                  <a:cubicBezTo>
                    <a:pt x="5554" y="7595"/>
                    <a:pt x="5323" y="7676"/>
                    <a:pt x="5246" y="7799"/>
                  </a:cubicBezTo>
                  <a:cubicBezTo>
                    <a:pt x="5169" y="7921"/>
                    <a:pt x="5169" y="8044"/>
                    <a:pt x="5323" y="8166"/>
                  </a:cubicBezTo>
                  <a:cubicBezTo>
                    <a:pt x="5554" y="8371"/>
                    <a:pt x="5940" y="8942"/>
                    <a:pt x="6094" y="9310"/>
                  </a:cubicBezTo>
                  <a:cubicBezTo>
                    <a:pt x="6171" y="9432"/>
                    <a:pt x="6326" y="9514"/>
                    <a:pt x="6557" y="9555"/>
                  </a:cubicBezTo>
                  <a:lnTo>
                    <a:pt x="7637" y="9718"/>
                  </a:lnTo>
                  <a:lnTo>
                    <a:pt x="9334" y="10004"/>
                  </a:lnTo>
                  <a:cubicBezTo>
                    <a:pt x="9566" y="10045"/>
                    <a:pt x="9874" y="10126"/>
                    <a:pt x="10106" y="10208"/>
                  </a:cubicBezTo>
                  <a:cubicBezTo>
                    <a:pt x="10337" y="10290"/>
                    <a:pt x="10569" y="10371"/>
                    <a:pt x="10723" y="10494"/>
                  </a:cubicBezTo>
                  <a:cubicBezTo>
                    <a:pt x="10954" y="10616"/>
                    <a:pt x="11109" y="10739"/>
                    <a:pt x="11186" y="10902"/>
                  </a:cubicBezTo>
                  <a:cubicBezTo>
                    <a:pt x="11263" y="10943"/>
                    <a:pt x="11263" y="11025"/>
                    <a:pt x="11340" y="11065"/>
                  </a:cubicBezTo>
                  <a:cubicBezTo>
                    <a:pt x="11417" y="11188"/>
                    <a:pt x="11417" y="11351"/>
                    <a:pt x="11417" y="11474"/>
                  </a:cubicBezTo>
                  <a:cubicBezTo>
                    <a:pt x="11417" y="11474"/>
                    <a:pt x="11417" y="11515"/>
                    <a:pt x="11417" y="11515"/>
                  </a:cubicBezTo>
                  <a:cubicBezTo>
                    <a:pt x="11417" y="11555"/>
                    <a:pt x="11417" y="11596"/>
                    <a:pt x="11340" y="11637"/>
                  </a:cubicBezTo>
                  <a:cubicBezTo>
                    <a:pt x="11340" y="11678"/>
                    <a:pt x="11263" y="11719"/>
                    <a:pt x="11186" y="11719"/>
                  </a:cubicBezTo>
                  <a:cubicBezTo>
                    <a:pt x="11031" y="11719"/>
                    <a:pt x="10877" y="11719"/>
                    <a:pt x="10723" y="11719"/>
                  </a:cubicBezTo>
                  <a:cubicBezTo>
                    <a:pt x="10491" y="11719"/>
                    <a:pt x="10337" y="11719"/>
                    <a:pt x="10106" y="11719"/>
                  </a:cubicBezTo>
                  <a:cubicBezTo>
                    <a:pt x="9026" y="11678"/>
                    <a:pt x="7560" y="11596"/>
                    <a:pt x="6249" y="11515"/>
                  </a:cubicBezTo>
                  <a:cubicBezTo>
                    <a:pt x="6017" y="11515"/>
                    <a:pt x="5863" y="11474"/>
                    <a:pt x="5631" y="11474"/>
                  </a:cubicBezTo>
                  <a:cubicBezTo>
                    <a:pt x="5477" y="11474"/>
                    <a:pt x="5400" y="11433"/>
                    <a:pt x="5246" y="11433"/>
                  </a:cubicBezTo>
                  <a:cubicBezTo>
                    <a:pt x="5169" y="11433"/>
                    <a:pt x="5091" y="11392"/>
                    <a:pt x="5014" y="11392"/>
                  </a:cubicBezTo>
                  <a:cubicBezTo>
                    <a:pt x="4474" y="11310"/>
                    <a:pt x="3934" y="11229"/>
                    <a:pt x="3626" y="11147"/>
                  </a:cubicBezTo>
                  <a:cubicBezTo>
                    <a:pt x="2237" y="10820"/>
                    <a:pt x="1697" y="9228"/>
                    <a:pt x="1620" y="8411"/>
                  </a:cubicBezTo>
                  <a:cubicBezTo>
                    <a:pt x="1543" y="7921"/>
                    <a:pt x="1620" y="7023"/>
                    <a:pt x="2083" y="6125"/>
                  </a:cubicBezTo>
                  <a:cubicBezTo>
                    <a:pt x="2314" y="5676"/>
                    <a:pt x="2623" y="5186"/>
                    <a:pt x="3086" y="4777"/>
                  </a:cubicBezTo>
                  <a:cubicBezTo>
                    <a:pt x="3317" y="4573"/>
                    <a:pt x="3471" y="4410"/>
                    <a:pt x="3703" y="4287"/>
                  </a:cubicBezTo>
                  <a:cubicBezTo>
                    <a:pt x="5014" y="3430"/>
                    <a:pt x="6557" y="3226"/>
                    <a:pt x="6711" y="3226"/>
                  </a:cubicBezTo>
                  <a:cubicBezTo>
                    <a:pt x="6711" y="3226"/>
                    <a:pt x="6711" y="3226"/>
                    <a:pt x="6711" y="3226"/>
                  </a:cubicBezTo>
                  <a:cubicBezTo>
                    <a:pt x="7020" y="3185"/>
                    <a:pt x="7251" y="3022"/>
                    <a:pt x="7174" y="2817"/>
                  </a:cubicBezTo>
                  <a:cubicBezTo>
                    <a:pt x="7097" y="2654"/>
                    <a:pt x="6866" y="2532"/>
                    <a:pt x="6557" y="2532"/>
                  </a:cubicBezTo>
                  <a:cubicBezTo>
                    <a:pt x="6480" y="2532"/>
                    <a:pt x="6480" y="2532"/>
                    <a:pt x="6403" y="2532"/>
                  </a:cubicBezTo>
                  <a:cubicBezTo>
                    <a:pt x="6326" y="2532"/>
                    <a:pt x="5091" y="2695"/>
                    <a:pt x="3703" y="3267"/>
                  </a:cubicBezTo>
                  <a:lnTo>
                    <a:pt x="3703" y="694"/>
                  </a:lnTo>
                  <a:close/>
                  <a:moveTo>
                    <a:pt x="20366" y="12495"/>
                  </a:moveTo>
                  <a:lnTo>
                    <a:pt x="20366" y="13679"/>
                  </a:lnTo>
                  <a:cubicBezTo>
                    <a:pt x="20366" y="14250"/>
                    <a:pt x="19517" y="14699"/>
                    <a:pt x="18437" y="14699"/>
                  </a:cubicBezTo>
                  <a:cubicBezTo>
                    <a:pt x="17357" y="14699"/>
                    <a:pt x="16509" y="14250"/>
                    <a:pt x="16509" y="13679"/>
                  </a:cubicBezTo>
                  <a:lnTo>
                    <a:pt x="16509" y="12372"/>
                  </a:lnTo>
                  <a:lnTo>
                    <a:pt x="16509" y="12045"/>
                  </a:lnTo>
                  <a:lnTo>
                    <a:pt x="16509" y="11719"/>
                  </a:lnTo>
                  <a:lnTo>
                    <a:pt x="16509" y="10249"/>
                  </a:lnTo>
                  <a:cubicBezTo>
                    <a:pt x="16509" y="9677"/>
                    <a:pt x="17357" y="9228"/>
                    <a:pt x="18437" y="9228"/>
                  </a:cubicBezTo>
                  <a:cubicBezTo>
                    <a:pt x="19517" y="9228"/>
                    <a:pt x="20366" y="9677"/>
                    <a:pt x="20366" y="10249"/>
                  </a:cubicBezTo>
                  <a:lnTo>
                    <a:pt x="20366" y="11841"/>
                  </a:lnTo>
                  <a:lnTo>
                    <a:pt x="20366" y="12168"/>
                  </a:lnTo>
                  <a:lnTo>
                    <a:pt x="20366" y="12495"/>
                  </a:lnTo>
                  <a:close/>
                  <a:moveTo>
                    <a:pt x="15274" y="13679"/>
                  </a:moveTo>
                  <a:cubicBezTo>
                    <a:pt x="15274" y="14250"/>
                    <a:pt x="14426" y="14699"/>
                    <a:pt x="13346" y="14699"/>
                  </a:cubicBezTo>
                  <a:cubicBezTo>
                    <a:pt x="12266" y="14699"/>
                    <a:pt x="11417" y="14250"/>
                    <a:pt x="11417" y="13679"/>
                  </a:cubicBezTo>
                  <a:lnTo>
                    <a:pt x="11417" y="12535"/>
                  </a:lnTo>
                  <a:cubicBezTo>
                    <a:pt x="11803" y="12535"/>
                    <a:pt x="12111" y="12413"/>
                    <a:pt x="12343" y="12290"/>
                  </a:cubicBezTo>
                  <a:cubicBezTo>
                    <a:pt x="12497" y="12209"/>
                    <a:pt x="12574" y="12086"/>
                    <a:pt x="12651" y="11964"/>
                  </a:cubicBezTo>
                  <a:cubicBezTo>
                    <a:pt x="12729" y="11882"/>
                    <a:pt x="12729" y="11841"/>
                    <a:pt x="12729" y="11760"/>
                  </a:cubicBezTo>
                  <a:cubicBezTo>
                    <a:pt x="12729" y="11719"/>
                    <a:pt x="12729" y="11678"/>
                    <a:pt x="12729" y="11637"/>
                  </a:cubicBezTo>
                  <a:cubicBezTo>
                    <a:pt x="12806" y="11147"/>
                    <a:pt x="12343" y="10453"/>
                    <a:pt x="11417" y="9963"/>
                  </a:cubicBezTo>
                  <a:cubicBezTo>
                    <a:pt x="11649" y="9555"/>
                    <a:pt x="12420" y="9228"/>
                    <a:pt x="13269" y="9228"/>
                  </a:cubicBezTo>
                  <a:cubicBezTo>
                    <a:pt x="14349" y="9228"/>
                    <a:pt x="15197" y="9677"/>
                    <a:pt x="15197" y="10249"/>
                  </a:cubicBezTo>
                  <a:lnTo>
                    <a:pt x="15197" y="11719"/>
                  </a:lnTo>
                  <a:lnTo>
                    <a:pt x="15197" y="12045"/>
                  </a:lnTo>
                  <a:lnTo>
                    <a:pt x="15197" y="12372"/>
                  </a:lnTo>
                  <a:lnTo>
                    <a:pt x="15197" y="13679"/>
                  </a:lnTo>
                  <a:close/>
                  <a:moveTo>
                    <a:pt x="10183" y="13679"/>
                  </a:moveTo>
                  <a:cubicBezTo>
                    <a:pt x="10183" y="14250"/>
                    <a:pt x="9334" y="14699"/>
                    <a:pt x="8254" y="14699"/>
                  </a:cubicBezTo>
                  <a:cubicBezTo>
                    <a:pt x="7174" y="14699"/>
                    <a:pt x="6326" y="14250"/>
                    <a:pt x="6326" y="13679"/>
                  </a:cubicBezTo>
                  <a:lnTo>
                    <a:pt x="6326" y="12290"/>
                  </a:lnTo>
                  <a:cubicBezTo>
                    <a:pt x="7714" y="12413"/>
                    <a:pt x="9103" y="12454"/>
                    <a:pt x="10183" y="12495"/>
                  </a:cubicBezTo>
                  <a:lnTo>
                    <a:pt x="10183" y="13679"/>
                  </a:lnTo>
                  <a:close/>
                  <a:moveTo>
                    <a:pt x="5091" y="13679"/>
                  </a:moveTo>
                  <a:lnTo>
                    <a:pt x="5091" y="19926"/>
                  </a:lnTo>
                  <a:cubicBezTo>
                    <a:pt x="5091" y="20498"/>
                    <a:pt x="4243" y="20947"/>
                    <a:pt x="3163" y="20947"/>
                  </a:cubicBezTo>
                  <a:cubicBezTo>
                    <a:pt x="2083" y="20947"/>
                    <a:pt x="1234" y="20498"/>
                    <a:pt x="1234" y="19926"/>
                  </a:cubicBezTo>
                  <a:lnTo>
                    <a:pt x="1234" y="10616"/>
                  </a:lnTo>
                  <a:cubicBezTo>
                    <a:pt x="1620" y="11147"/>
                    <a:pt x="2237" y="11596"/>
                    <a:pt x="3086" y="11800"/>
                  </a:cubicBezTo>
                  <a:cubicBezTo>
                    <a:pt x="3626" y="11923"/>
                    <a:pt x="4320" y="12045"/>
                    <a:pt x="5091" y="12127"/>
                  </a:cubicBezTo>
                  <a:lnTo>
                    <a:pt x="5091" y="13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40" name="Google Shape;1640;p130"/>
          <p:cNvGrpSpPr/>
          <p:nvPr/>
        </p:nvGrpSpPr>
        <p:grpSpPr>
          <a:xfrm rot="5400000">
            <a:off x="5034223" y="372395"/>
            <a:ext cx="1834120" cy="3992440"/>
            <a:chOff x="6003603" y="2291021"/>
            <a:chExt cx="1550588" cy="4017879"/>
          </a:xfrm>
        </p:grpSpPr>
        <p:sp>
          <p:nvSpPr>
            <p:cNvPr id="1641" name="Google Shape;1641;p130"/>
            <p:cNvSpPr/>
            <p:nvPr/>
          </p:nvSpPr>
          <p:spPr>
            <a:xfrm>
              <a:off x="6344928" y="4582770"/>
              <a:ext cx="789926" cy="1726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0" y="0"/>
                  </a:moveTo>
                  <a:lnTo>
                    <a:pt x="10933" y="0"/>
                  </a:lnTo>
                  <a:lnTo>
                    <a:pt x="10667" y="0"/>
                  </a:lnTo>
                  <a:lnTo>
                    <a:pt x="2000" y="0"/>
                  </a:lnTo>
                  <a:lnTo>
                    <a:pt x="0" y="21600"/>
                  </a:lnTo>
                  <a:lnTo>
                    <a:pt x="10667" y="21600"/>
                  </a:lnTo>
                  <a:lnTo>
                    <a:pt x="10933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8B58D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42" name="Google Shape;1642;p130"/>
            <p:cNvSpPr/>
            <p:nvPr/>
          </p:nvSpPr>
          <p:spPr>
            <a:xfrm>
              <a:off x="6003603" y="2291021"/>
              <a:ext cx="1550588" cy="27647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5" y="0"/>
                  </a:moveTo>
                  <a:cubicBezTo>
                    <a:pt x="15283" y="0"/>
                    <a:pt x="13449" y="1029"/>
                    <a:pt x="13449" y="2286"/>
                  </a:cubicBezTo>
                  <a:lnTo>
                    <a:pt x="13449" y="5867"/>
                  </a:lnTo>
                  <a:cubicBezTo>
                    <a:pt x="13313" y="5867"/>
                    <a:pt x="13177" y="5867"/>
                    <a:pt x="13042" y="5867"/>
                  </a:cubicBezTo>
                  <a:cubicBezTo>
                    <a:pt x="12226" y="5867"/>
                    <a:pt x="11479" y="6019"/>
                    <a:pt x="10800" y="6248"/>
                  </a:cubicBezTo>
                  <a:cubicBezTo>
                    <a:pt x="10121" y="6019"/>
                    <a:pt x="9374" y="5867"/>
                    <a:pt x="8558" y="5867"/>
                  </a:cubicBezTo>
                  <a:cubicBezTo>
                    <a:pt x="7743" y="5867"/>
                    <a:pt x="6996" y="6019"/>
                    <a:pt x="6317" y="6248"/>
                  </a:cubicBezTo>
                  <a:cubicBezTo>
                    <a:pt x="5638" y="6019"/>
                    <a:pt x="4891" y="5867"/>
                    <a:pt x="4075" y="5867"/>
                  </a:cubicBezTo>
                  <a:cubicBezTo>
                    <a:pt x="1834" y="5867"/>
                    <a:pt x="0" y="6895"/>
                    <a:pt x="0" y="8152"/>
                  </a:cubicBezTo>
                  <a:lnTo>
                    <a:pt x="0" y="14171"/>
                  </a:lnTo>
                  <a:cubicBezTo>
                    <a:pt x="0" y="15238"/>
                    <a:pt x="1155" y="16419"/>
                    <a:pt x="2106" y="17257"/>
                  </a:cubicBezTo>
                  <a:cubicBezTo>
                    <a:pt x="2174" y="17333"/>
                    <a:pt x="2242" y="17410"/>
                    <a:pt x="2242" y="17486"/>
                  </a:cubicBezTo>
                  <a:lnTo>
                    <a:pt x="2242" y="20571"/>
                  </a:lnTo>
                  <a:cubicBezTo>
                    <a:pt x="2242" y="21143"/>
                    <a:pt x="3057" y="21600"/>
                    <a:pt x="4075" y="21600"/>
                  </a:cubicBezTo>
                  <a:lnTo>
                    <a:pt x="17525" y="21600"/>
                  </a:lnTo>
                  <a:cubicBezTo>
                    <a:pt x="18543" y="21600"/>
                    <a:pt x="19358" y="21143"/>
                    <a:pt x="19358" y="20571"/>
                  </a:cubicBezTo>
                  <a:lnTo>
                    <a:pt x="19358" y="17371"/>
                  </a:lnTo>
                  <a:cubicBezTo>
                    <a:pt x="19494" y="17257"/>
                    <a:pt x="19562" y="17181"/>
                    <a:pt x="19698" y="17067"/>
                  </a:cubicBezTo>
                  <a:cubicBezTo>
                    <a:pt x="20241" y="16533"/>
                    <a:pt x="20649" y="15924"/>
                    <a:pt x="20921" y="15238"/>
                  </a:cubicBezTo>
                  <a:cubicBezTo>
                    <a:pt x="21396" y="14438"/>
                    <a:pt x="21600" y="13562"/>
                    <a:pt x="21600" y="12648"/>
                  </a:cubicBezTo>
                  <a:lnTo>
                    <a:pt x="21600" y="2324"/>
                  </a:lnTo>
                  <a:cubicBezTo>
                    <a:pt x="21600" y="1029"/>
                    <a:pt x="19766" y="0"/>
                    <a:pt x="17525" y="0"/>
                  </a:cubicBezTo>
                  <a:close/>
                </a:path>
              </a:pathLst>
            </a:custGeom>
            <a:solidFill>
              <a:srgbClr val="A35DD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43" name="Google Shape;1643;p130"/>
            <p:cNvSpPr/>
            <p:nvPr/>
          </p:nvSpPr>
          <p:spPr>
            <a:xfrm>
              <a:off x="6101121" y="2388539"/>
              <a:ext cx="1365301" cy="25843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37" y="0"/>
                  </a:moveTo>
                  <a:cubicBezTo>
                    <a:pt x="16663" y="0"/>
                    <a:pt x="15274" y="734"/>
                    <a:pt x="15274" y="1671"/>
                  </a:cubicBezTo>
                  <a:lnTo>
                    <a:pt x="15274" y="6602"/>
                  </a:lnTo>
                  <a:cubicBezTo>
                    <a:pt x="14734" y="6398"/>
                    <a:pt x="14040" y="6276"/>
                    <a:pt x="13346" y="6276"/>
                  </a:cubicBezTo>
                  <a:cubicBezTo>
                    <a:pt x="12266" y="6276"/>
                    <a:pt x="11340" y="6562"/>
                    <a:pt x="10800" y="6969"/>
                  </a:cubicBezTo>
                  <a:cubicBezTo>
                    <a:pt x="10260" y="6562"/>
                    <a:pt x="9334" y="6276"/>
                    <a:pt x="8254" y="6276"/>
                  </a:cubicBezTo>
                  <a:cubicBezTo>
                    <a:pt x="7174" y="6276"/>
                    <a:pt x="6249" y="6562"/>
                    <a:pt x="5709" y="6969"/>
                  </a:cubicBezTo>
                  <a:cubicBezTo>
                    <a:pt x="5169" y="6562"/>
                    <a:pt x="4243" y="6276"/>
                    <a:pt x="3163" y="6276"/>
                  </a:cubicBezTo>
                  <a:cubicBezTo>
                    <a:pt x="1389" y="6276"/>
                    <a:pt x="0" y="7010"/>
                    <a:pt x="0" y="7947"/>
                  </a:cubicBezTo>
                  <a:lnTo>
                    <a:pt x="0" y="9455"/>
                  </a:lnTo>
                  <a:lnTo>
                    <a:pt x="0" y="11411"/>
                  </a:lnTo>
                  <a:lnTo>
                    <a:pt x="0" y="14427"/>
                  </a:lnTo>
                  <a:cubicBezTo>
                    <a:pt x="0" y="15405"/>
                    <a:pt x="1389" y="16628"/>
                    <a:pt x="2160" y="17280"/>
                  </a:cubicBezTo>
                  <a:cubicBezTo>
                    <a:pt x="2391" y="17484"/>
                    <a:pt x="2546" y="17728"/>
                    <a:pt x="2546" y="17973"/>
                  </a:cubicBezTo>
                  <a:lnTo>
                    <a:pt x="2546" y="21274"/>
                  </a:lnTo>
                  <a:cubicBezTo>
                    <a:pt x="2546" y="21437"/>
                    <a:pt x="2854" y="21600"/>
                    <a:pt x="3163" y="21600"/>
                  </a:cubicBezTo>
                  <a:lnTo>
                    <a:pt x="18437" y="21600"/>
                  </a:lnTo>
                  <a:cubicBezTo>
                    <a:pt x="18746" y="21600"/>
                    <a:pt x="19054" y="21437"/>
                    <a:pt x="19054" y="21274"/>
                  </a:cubicBezTo>
                  <a:lnTo>
                    <a:pt x="19054" y="17606"/>
                  </a:lnTo>
                  <a:cubicBezTo>
                    <a:pt x="19286" y="17484"/>
                    <a:pt x="19440" y="17321"/>
                    <a:pt x="19594" y="17158"/>
                  </a:cubicBezTo>
                  <a:cubicBezTo>
                    <a:pt x="20211" y="16587"/>
                    <a:pt x="20597" y="15976"/>
                    <a:pt x="20829" y="15365"/>
                  </a:cubicBezTo>
                  <a:cubicBezTo>
                    <a:pt x="21291" y="14672"/>
                    <a:pt x="21600" y="13816"/>
                    <a:pt x="21600" y="12797"/>
                  </a:cubicBezTo>
                  <a:lnTo>
                    <a:pt x="21600" y="1752"/>
                  </a:lnTo>
                  <a:cubicBezTo>
                    <a:pt x="21600" y="734"/>
                    <a:pt x="20211" y="0"/>
                    <a:pt x="18437" y="0"/>
                  </a:cubicBezTo>
                  <a:close/>
                  <a:moveTo>
                    <a:pt x="17820" y="20866"/>
                  </a:moveTo>
                  <a:lnTo>
                    <a:pt x="3780" y="20866"/>
                  </a:lnTo>
                  <a:lnTo>
                    <a:pt x="3780" y="17891"/>
                  </a:lnTo>
                  <a:cubicBezTo>
                    <a:pt x="3780" y="17525"/>
                    <a:pt x="3549" y="17158"/>
                    <a:pt x="3163" y="16832"/>
                  </a:cubicBezTo>
                  <a:cubicBezTo>
                    <a:pt x="1929" y="15854"/>
                    <a:pt x="1234" y="14916"/>
                    <a:pt x="1234" y="14346"/>
                  </a:cubicBezTo>
                  <a:lnTo>
                    <a:pt x="1234" y="12675"/>
                  </a:lnTo>
                  <a:cubicBezTo>
                    <a:pt x="1774" y="12878"/>
                    <a:pt x="2469" y="13001"/>
                    <a:pt x="3163" y="13001"/>
                  </a:cubicBezTo>
                  <a:cubicBezTo>
                    <a:pt x="4243" y="13001"/>
                    <a:pt x="5169" y="12715"/>
                    <a:pt x="5709" y="12308"/>
                  </a:cubicBezTo>
                  <a:cubicBezTo>
                    <a:pt x="6326" y="12715"/>
                    <a:pt x="7174" y="13001"/>
                    <a:pt x="8254" y="13001"/>
                  </a:cubicBezTo>
                  <a:cubicBezTo>
                    <a:pt x="9566" y="13001"/>
                    <a:pt x="10646" y="12593"/>
                    <a:pt x="11109" y="12023"/>
                  </a:cubicBezTo>
                  <a:cubicBezTo>
                    <a:pt x="11340" y="12063"/>
                    <a:pt x="11571" y="12145"/>
                    <a:pt x="11803" y="12186"/>
                  </a:cubicBezTo>
                  <a:lnTo>
                    <a:pt x="14271" y="12593"/>
                  </a:lnTo>
                  <a:cubicBezTo>
                    <a:pt x="14349" y="12797"/>
                    <a:pt x="14503" y="13041"/>
                    <a:pt x="14734" y="13327"/>
                  </a:cubicBezTo>
                  <a:cubicBezTo>
                    <a:pt x="14117" y="13368"/>
                    <a:pt x="13346" y="13490"/>
                    <a:pt x="12729" y="13694"/>
                  </a:cubicBezTo>
                  <a:cubicBezTo>
                    <a:pt x="12420" y="13775"/>
                    <a:pt x="12343" y="14020"/>
                    <a:pt x="12497" y="14183"/>
                  </a:cubicBezTo>
                  <a:cubicBezTo>
                    <a:pt x="12651" y="14305"/>
                    <a:pt x="12960" y="14386"/>
                    <a:pt x="13191" y="14346"/>
                  </a:cubicBezTo>
                  <a:cubicBezTo>
                    <a:pt x="13269" y="14346"/>
                    <a:pt x="13346" y="14305"/>
                    <a:pt x="13423" y="14305"/>
                  </a:cubicBezTo>
                  <a:cubicBezTo>
                    <a:pt x="14349" y="13979"/>
                    <a:pt x="15737" y="13979"/>
                    <a:pt x="15814" y="13979"/>
                  </a:cubicBezTo>
                  <a:cubicBezTo>
                    <a:pt x="16046" y="13979"/>
                    <a:pt x="16277" y="13897"/>
                    <a:pt x="16354" y="13775"/>
                  </a:cubicBezTo>
                  <a:cubicBezTo>
                    <a:pt x="16431" y="13653"/>
                    <a:pt x="16431" y="13531"/>
                    <a:pt x="16277" y="13408"/>
                  </a:cubicBezTo>
                  <a:cubicBezTo>
                    <a:pt x="16046" y="13205"/>
                    <a:pt x="15660" y="12634"/>
                    <a:pt x="15506" y="12267"/>
                  </a:cubicBezTo>
                  <a:cubicBezTo>
                    <a:pt x="15429" y="12145"/>
                    <a:pt x="15274" y="12063"/>
                    <a:pt x="15043" y="12023"/>
                  </a:cubicBezTo>
                  <a:lnTo>
                    <a:pt x="13963" y="11860"/>
                  </a:lnTo>
                  <a:lnTo>
                    <a:pt x="12266" y="11574"/>
                  </a:lnTo>
                  <a:cubicBezTo>
                    <a:pt x="12034" y="11534"/>
                    <a:pt x="11726" y="11452"/>
                    <a:pt x="11494" y="11371"/>
                  </a:cubicBezTo>
                  <a:cubicBezTo>
                    <a:pt x="11263" y="11289"/>
                    <a:pt x="11031" y="11208"/>
                    <a:pt x="10877" y="11085"/>
                  </a:cubicBezTo>
                  <a:cubicBezTo>
                    <a:pt x="10646" y="10963"/>
                    <a:pt x="10491" y="10841"/>
                    <a:pt x="10414" y="10678"/>
                  </a:cubicBezTo>
                  <a:cubicBezTo>
                    <a:pt x="10337" y="10637"/>
                    <a:pt x="10337" y="10555"/>
                    <a:pt x="10260" y="10515"/>
                  </a:cubicBezTo>
                  <a:cubicBezTo>
                    <a:pt x="10183" y="10392"/>
                    <a:pt x="10183" y="10229"/>
                    <a:pt x="10183" y="10107"/>
                  </a:cubicBezTo>
                  <a:cubicBezTo>
                    <a:pt x="10183" y="10107"/>
                    <a:pt x="10183" y="10066"/>
                    <a:pt x="10183" y="10066"/>
                  </a:cubicBezTo>
                  <a:cubicBezTo>
                    <a:pt x="10183" y="10026"/>
                    <a:pt x="10183" y="9985"/>
                    <a:pt x="10260" y="9944"/>
                  </a:cubicBezTo>
                  <a:cubicBezTo>
                    <a:pt x="10260" y="9903"/>
                    <a:pt x="10337" y="9863"/>
                    <a:pt x="10414" y="9863"/>
                  </a:cubicBezTo>
                  <a:cubicBezTo>
                    <a:pt x="10569" y="9863"/>
                    <a:pt x="10723" y="9863"/>
                    <a:pt x="10877" y="9863"/>
                  </a:cubicBezTo>
                  <a:cubicBezTo>
                    <a:pt x="11109" y="9863"/>
                    <a:pt x="11263" y="9863"/>
                    <a:pt x="11494" y="9863"/>
                  </a:cubicBezTo>
                  <a:cubicBezTo>
                    <a:pt x="12574" y="9903"/>
                    <a:pt x="14040" y="9985"/>
                    <a:pt x="15351" y="10066"/>
                  </a:cubicBezTo>
                  <a:cubicBezTo>
                    <a:pt x="15583" y="10066"/>
                    <a:pt x="15737" y="10107"/>
                    <a:pt x="15969" y="10107"/>
                  </a:cubicBezTo>
                  <a:cubicBezTo>
                    <a:pt x="16123" y="10107"/>
                    <a:pt x="16200" y="10148"/>
                    <a:pt x="16354" y="10148"/>
                  </a:cubicBezTo>
                  <a:cubicBezTo>
                    <a:pt x="16431" y="10148"/>
                    <a:pt x="16509" y="10189"/>
                    <a:pt x="16586" y="10189"/>
                  </a:cubicBezTo>
                  <a:cubicBezTo>
                    <a:pt x="17126" y="10270"/>
                    <a:pt x="17666" y="10352"/>
                    <a:pt x="17974" y="10433"/>
                  </a:cubicBezTo>
                  <a:cubicBezTo>
                    <a:pt x="19363" y="10759"/>
                    <a:pt x="19903" y="12349"/>
                    <a:pt x="19980" y="13164"/>
                  </a:cubicBezTo>
                  <a:cubicBezTo>
                    <a:pt x="20057" y="13653"/>
                    <a:pt x="19980" y="14549"/>
                    <a:pt x="19517" y="15446"/>
                  </a:cubicBezTo>
                  <a:cubicBezTo>
                    <a:pt x="19286" y="15894"/>
                    <a:pt x="18977" y="16383"/>
                    <a:pt x="18514" y="16791"/>
                  </a:cubicBezTo>
                  <a:cubicBezTo>
                    <a:pt x="18283" y="16995"/>
                    <a:pt x="18129" y="17158"/>
                    <a:pt x="17897" y="17280"/>
                  </a:cubicBezTo>
                  <a:cubicBezTo>
                    <a:pt x="16586" y="18136"/>
                    <a:pt x="15043" y="18340"/>
                    <a:pt x="14889" y="18340"/>
                  </a:cubicBezTo>
                  <a:cubicBezTo>
                    <a:pt x="14889" y="18340"/>
                    <a:pt x="14889" y="18340"/>
                    <a:pt x="14889" y="18340"/>
                  </a:cubicBezTo>
                  <a:cubicBezTo>
                    <a:pt x="14580" y="18380"/>
                    <a:pt x="14349" y="18543"/>
                    <a:pt x="14426" y="18747"/>
                  </a:cubicBezTo>
                  <a:cubicBezTo>
                    <a:pt x="14503" y="18910"/>
                    <a:pt x="14734" y="19032"/>
                    <a:pt x="15043" y="19032"/>
                  </a:cubicBezTo>
                  <a:cubicBezTo>
                    <a:pt x="15120" y="19032"/>
                    <a:pt x="15120" y="19032"/>
                    <a:pt x="15197" y="19032"/>
                  </a:cubicBezTo>
                  <a:cubicBezTo>
                    <a:pt x="15274" y="19032"/>
                    <a:pt x="16509" y="18869"/>
                    <a:pt x="17897" y="18299"/>
                  </a:cubicBezTo>
                  <a:lnTo>
                    <a:pt x="17897" y="20866"/>
                  </a:lnTo>
                  <a:close/>
                  <a:moveTo>
                    <a:pt x="1234" y="9088"/>
                  </a:moveTo>
                  <a:lnTo>
                    <a:pt x="1234" y="7906"/>
                  </a:lnTo>
                  <a:cubicBezTo>
                    <a:pt x="1234" y="7336"/>
                    <a:pt x="2083" y="6888"/>
                    <a:pt x="3163" y="6888"/>
                  </a:cubicBezTo>
                  <a:cubicBezTo>
                    <a:pt x="4243" y="6888"/>
                    <a:pt x="5091" y="7336"/>
                    <a:pt x="5091" y="7906"/>
                  </a:cubicBezTo>
                  <a:lnTo>
                    <a:pt x="5091" y="9211"/>
                  </a:lnTo>
                  <a:lnTo>
                    <a:pt x="5091" y="9537"/>
                  </a:lnTo>
                  <a:lnTo>
                    <a:pt x="5091" y="9863"/>
                  </a:lnTo>
                  <a:lnTo>
                    <a:pt x="5091" y="11330"/>
                  </a:lnTo>
                  <a:cubicBezTo>
                    <a:pt x="5091" y="11900"/>
                    <a:pt x="4243" y="12349"/>
                    <a:pt x="3163" y="12349"/>
                  </a:cubicBezTo>
                  <a:cubicBezTo>
                    <a:pt x="2083" y="12349"/>
                    <a:pt x="1234" y="11900"/>
                    <a:pt x="1234" y="11330"/>
                  </a:cubicBezTo>
                  <a:lnTo>
                    <a:pt x="1234" y="9740"/>
                  </a:lnTo>
                  <a:lnTo>
                    <a:pt x="1234" y="9414"/>
                  </a:lnTo>
                  <a:lnTo>
                    <a:pt x="1234" y="9088"/>
                  </a:lnTo>
                  <a:close/>
                  <a:moveTo>
                    <a:pt x="6326" y="7906"/>
                  </a:moveTo>
                  <a:cubicBezTo>
                    <a:pt x="6326" y="7336"/>
                    <a:pt x="7174" y="6888"/>
                    <a:pt x="8254" y="6888"/>
                  </a:cubicBezTo>
                  <a:cubicBezTo>
                    <a:pt x="9334" y="6888"/>
                    <a:pt x="10183" y="7336"/>
                    <a:pt x="10183" y="7906"/>
                  </a:cubicBezTo>
                  <a:lnTo>
                    <a:pt x="10183" y="9048"/>
                  </a:lnTo>
                  <a:cubicBezTo>
                    <a:pt x="9797" y="9048"/>
                    <a:pt x="9489" y="9170"/>
                    <a:pt x="9257" y="9292"/>
                  </a:cubicBezTo>
                  <a:cubicBezTo>
                    <a:pt x="9103" y="9374"/>
                    <a:pt x="9026" y="9496"/>
                    <a:pt x="8949" y="9618"/>
                  </a:cubicBezTo>
                  <a:cubicBezTo>
                    <a:pt x="8871" y="9700"/>
                    <a:pt x="8871" y="9740"/>
                    <a:pt x="8871" y="9822"/>
                  </a:cubicBezTo>
                  <a:cubicBezTo>
                    <a:pt x="8871" y="9863"/>
                    <a:pt x="8871" y="9903"/>
                    <a:pt x="8871" y="9944"/>
                  </a:cubicBezTo>
                  <a:cubicBezTo>
                    <a:pt x="8794" y="10433"/>
                    <a:pt x="9257" y="11126"/>
                    <a:pt x="10183" y="11615"/>
                  </a:cubicBezTo>
                  <a:cubicBezTo>
                    <a:pt x="9951" y="12023"/>
                    <a:pt x="9180" y="12349"/>
                    <a:pt x="8331" y="12349"/>
                  </a:cubicBezTo>
                  <a:cubicBezTo>
                    <a:pt x="7251" y="12349"/>
                    <a:pt x="6403" y="11900"/>
                    <a:pt x="6403" y="11330"/>
                  </a:cubicBezTo>
                  <a:lnTo>
                    <a:pt x="6403" y="9863"/>
                  </a:lnTo>
                  <a:lnTo>
                    <a:pt x="6403" y="9537"/>
                  </a:lnTo>
                  <a:lnTo>
                    <a:pt x="6403" y="9211"/>
                  </a:lnTo>
                  <a:lnTo>
                    <a:pt x="6403" y="7906"/>
                  </a:lnTo>
                  <a:close/>
                  <a:moveTo>
                    <a:pt x="11417" y="7906"/>
                  </a:moveTo>
                  <a:cubicBezTo>
                    <a:pt x="11417" y="7336"/>
                    <a:pt x="12266" y="6888"/>
                    <a:pt x="13346" y="6888"/>
                  </a:cubicBezTo>
                  <a:cubicBezTo>
                    <a:pt x="14426" y="6888"/>
                    <a:pt x="15274" y="7336"/>
                    <a:pt x="15274" y="7906"/>
                  </a:cubicBezTo>
                  <a:lnTo>
                    <a:pt x="15274" y="9292"/>
                  </a:lnTo>
                  <a:cubicBezTo>
                    <a:pt x="13886" y="9170"/>
                    <a:pt x="12497" y="9129"/>
                    <a:pt x="11417" y="9088"/>
                  </a:cubicBezTo>
                  <a:lnTo>
                    <a:pt x="11417" y="7906"/>
                  </a:lnTo>
                  <a:close/>
                  <a:moveTo>
                    <a:pt x="16509" y="7906"/>
                  </a:moveTo>
                  <a:lnTo>
                    <a:pt x="16509" y="1671"/>
                  </a:lnTo>
                  <a:cubicBezTo>
                    <a:pt x="16509" y="1100"/>
                    <a:pt x="17357" y="652"/>
                    <a:pt x="18437" y="652"/>
                  </a:cubicBezTo>
                  <a:cubicBezTo>
                    <a:pt x="19517" y="652"/>
                    <a:pt x="20366" y="1100"/>
                    <a:pt x="20366" y="1671"/>
                  </a:cubicBezTo>
                  <a:lnTo>
                    <a:pt x="20366" y="10922"/>
                  </a:lnTo>
                  <a:cubicBezTo>
                    <a:pt x="19980" y="10392"/>
                    <a:pt x="19363" y="9944"/>
                    <a:pt x="18514" y="9740"/>
                  </a:cubicBezTo>
                  <a:cubicBezTo>
                    <a:pt x="17974" y="9618"/>
                    <a:pt x="17280" y="9496"/>
                    <a:pt x="16509" y="9414"/>
                  </a:cubicBezTo>
                  <a:lnTo>
                    <a:pt x="16509" y="79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644" name="Google Shape;1644;p130"/>
          <p:cNvSpPr/>
          <p:nvPr/>
        </p:nvSpPr>
        <p:spPr>
          <a:xfrm>
            <a:off x="1592600" y="1618609"/>
            <a:ext cx="2362463" cy="1407733"/>
          </a:xfrm>
          <a:prstGeom prst="rect">
            <a:avLst/>
          </a:prstGeom>
          <a:solidFill>
            <a:srgbClr val="B7EC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Positive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Words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5" name="Google Shape;1645;p130"/>
          <p:cNvSpPr/>
          <p:nvPr/>
        </p:nvSpPr>
        <p:spPr>
          <a:xfrm>
            <a:off x="8160269" y="4241881"/>
            <a:ext cx="2362463" cy="1407733"/>
          </a:xfrm>
          <a:prstGeom prst="rect">
            <a:avLst/>
          </a:prstGeom>
          <a:solidFill>
            <a:srgbClr val="FFA3A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Negative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Words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46" name="Google Shape;1646;p130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47164" y="1560465"/>
            <a:ext cx="1524020" cy="152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1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16376" y="4192392"/>
            <a:ext cx="1524020" cy="152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30"/>
          <p:cNvSpPr/>
          <p:nvPr/>
        </p:nvSpPr>
        <p:spPr>
          <a:xfrm>
            <a:off x="8029871" y="1842835"/>
            <a:ext cx="3571833" cy="1124499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Giving good impression and showing certainty</a:t>
            </a:r>
            <a:endParaRPr sz="1400" b="0" i="0" u="none" strike="noStrike" cap="none">
              <a:solidFill>
                <a:srgbClr val="7834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49" name="Google Shape;1649;p130"/>
          <p:cNvSpPr/>
          <p:nvPr/>
        </p:nvSpPr>
        <p:spPr>
          <a:xfrm>
            <a:off x="383229" y="4300941"/>
            <a:ext cx="3571833" cy="1306919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Giving an impression of rejection or disagreement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50" name="Google Shape;1650;p1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86"/>
          <p:cNvGrpSpPr/>
          <p:nvPr/>
        </p:nvGrpSpPr>
        <p:grpSpPr>
          <a:xfrm>
            <a:off x="8117007" y="2068144"/>
            <a:ext cx="3614486" cy="3416388"/>
            <a:chOff x="6316515" y="1208239"/>
            <a:chExt cx="2710932" cy="2562355"/>
          </a:xfrm>
        </p:grpSpPr>
        <p:sp>
          <p:nvSpPr>
            <p:cNvPr id="492" name="Google Shape;492;p86"/>
            <p:cNvSpPr/>
            <p:nvPr/>
          </p:nvSpPr>
          <p:spPr>
            <a:xfrm>
              <a:off x="6547602" y="1456764"/>
              <a:ext cx="2266318" cy="2313830"/>
            </a:xfrm>
            <a:prstGeom prst="roundRect">
              <a:avLst>
                <a:gd name="adj" fmla="val 3265"/>
              </a:avLst>
            </a:prstGeom>
            <a:solidFill>
              <a:srgbClr val="FFFFFF"/>
            </a:solidFill>
            <a:ln w="2540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93" name="Google Shape;493;p86"/>
            <p:cNvGrpSpPr/>
            <p:nvPr/>
          </p:nvGrpSpPr>
          <p:grpSpPr>
            <a:xfrm>
              <a:off x="6316515" y="1208239"/>
              <a:ext cx="2710932" cy="467544"/>
              <a:chOff x="198033" y="1155805"/>
              <a:chExt cx="2323568" cy="467544"/>
            </a:xfrm>
          </p:grpSpPr>
          <p:grpSp>
            <p:nvGrpSpPr>
              <p:cNvPr id="494" name="Google Shape;494;p86"/>
              <p:cNvGrpSpPr/>
              <p:nvPr/>
            </p:nvGrpSpPr>
            <p:grpSpPr>
              <a:xfrm>
                <a:off x="198033" y="1155805"/>
                <a:ext cx="2295781" cy="467544"/>
                <a:chOff x="54479" y="1218133"/>
                <a:chExt cx="2499981" cy="540563"/>
              </a:xfrm>
            </p:grpSpPr>
            <p:sp>
              <p:nvSpPr>
                <p:cNvPr id="495" name="Google Shape;495;p86"/>
                <p:cNvSpPr/>
                <p:nvPr/>
              </p:nvSpPr>
              <p:spPr>
                <a:xfrm>
                  <a:off x="254441" y="1218133"/>
                  <a:ext cx="2300019" cy="5405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 panose="020B0604020202020204"/>
                    <a:buNone/>
                  </a:pPr>
                  <a:endParaRPr sz="19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496" name="Google Shape;496;p86"/>
                <p:cNvSpPr/>
                <p:nvPr/>
              </p:nvSpPr>
              <p:spPr>
                <a:xfrm rot="-5400000">
                  <a:off x="-93147" y="1365759"/>
                  <a:ext cx="540562" cy="24530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 panose="020B0604020202020204"/>
                    <a:buNone/>
                  </a:pPr>
                  <a:endParaRPr sz="19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497" name="Google Shape;497;p86"/>
              <p:cNvSpPr txBox="1"/>
              <p:nvPr/>
            </p:nvSpPr>
            <p:spPr>
              <a:xfrm>
                <a:off x="225702" y="1198147"/>
                <a:ext cx="22959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What is Customer Experience?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498" name="Google Shape;498;p86"/>
          <p:cNvGrpSpPr/>
          <p:nvPr/>
        </p:nvGrpSpPr>
        <p:grpSpPr>
          <a:xfrm>
            <a:off x="503424" y="2078435"/>
            <a:ext cx="3547605" cy="3416388"/>
            <a:chOff x="148972" y="1215956"/>
            <a:chExt cx="2660770" cy="2562355"/>
          </a:xfrm>
        </p:grpSpPr>
        <p:sp>
          <p:nvSpPr>
            <p:cNvPr id="499" name="Google Shape;499;p86"/>
            <p:cNvSpPr/>
            <p:nvPr/>
          </p:nvSpPr>
          <p:spPr>
            <a:xfrm>
              <a:off x="280598" y="1464481"/>
              <a:ext cx="2266318" cy="2313830"/>
            </a:xfrm>
            <a:prstGeom prst="roundRect">
              <a:avLst>
                <a:gd name="adj" fmla="val 3265"/>
              </a:avLst>
            </a:prstGeom>
            <a:solidFill>
              <a:srgbClr val="FFFFFF"/>
            </a:solidFill>
            <a:ln w="25400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500" name="Google Shape;500;p86"/>
            <p:cNvGrpSpPr/>
            <p:nvPr/>
          </p:nvGrpSpPr>
          <p:grpSpPr>
            <a:xfrm>
              <a:off x="148972" y="1215956"/>
              <a:ext cx="2660770" cy="467545"/>
              <a:chOff x="283284" y="1155805"/>
              <a:chExt cx="2280573" cy="467545"/>
            </a:xfrm>
          </p:grpSpPr>
          <p:grpSp>
            <p:nvGrpSpPr>
              <p:cNvPr id="501" name="Google Shape;501;p86"/>
              <p:cNvGrpSpPr/>
              <p:nvPr/>
            </p:nvGrpSpPr>
            <p:grpSpPr>
              <a:xfrm>
                <a:off x="283284" y="1155805"/>
                <a:ext cx="2280573" cy="467545"/>
                <a:chOff x="147313" y="1218133"/>
                <a:chExt cx="2483421" cy="540563"/>
              </a:xfrm>
            </p:grpSpPr>
            <p:sp>
              <p:nvSpPr>
                <p:cNvPr id="502" name="Google Shape;502;p86"/>
                <p:cNvSpPr/>
                <p:nvPr/>
              </p:nvSpPr>
              <p:spPr>
                <a:xfrm>
                  <a:off x="147313" y="1218133"/>
                  <a:ext cx="2285785" cy="5405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 panose="020B0604020202020204"/>
                    <a:buNone/>
                  </a:pPr>
                  <a:endParaRPr sz="19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03" name="Google Shape;503;p86"/>
                <p:cNvSpPr/>
                <p:nvPr/>
              </p:nvSpPr>
              <p:spPr>
                <a:xfrm rot="5400000">
                  <a:off x="2237798" y="1365760"/>
                  <a:ext cx="540562" cy="24530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 panose="020B0604020202020204"/>
                    <a:buNone/>
                  </a:pPr>
                  <a:endParaRPr sz="1900" b="0" i="0" u="none" strike="noStrike" cap="none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504" name="Google Shape;504;p86"/>
              <p:cNvSpPr txBox="1"/>
              <p:nvPr/>
            </p:nvSpPr>
            <p:spPr>
              <a:xfrm>
                <a:off x="334248" y="1198141"/>
                <a:ext cx="21786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What is Brand Servicing?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5" name="Google Shape;505;p86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06" name="Google Shape;506;p86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Customer Experience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07" name="Google Shape;507;p86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sp>
        <p:nvSpPr>
          <p:cNvPr id="508" name="Google Shape;508;p86"/>
          <p:cNvSpPr txBox="1"/>
          <p:nvPr/>
        </p:nvSpPr>
        <p:spPr>
          <a:xfrm>
            <a:off x="0" y="6432232"/>
            <a:ext cx="5134489" cy="5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09" name="Google Shape;509;p86"/>
          <p:cNvSpPr txBox="1"/>
          <p:nvPr/>
        </p:nvSpPr>
        <p:spPr>
          <a:xfrm>
            <a:off x="769315" y="3028340"/>
            <a:ext cx="2841000" cy="21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StoreHub, it means</a:t>
            </a:r>
            <a:endParaRPr sz="16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</a:t>
            </a: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ing</a:t>
            </a: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our merchants / customers have an </a:t>
            </a:r>
            <a:r>
              <a:rPr lang="en-US" sz="1600" b="1" i="0" u="none" strike="noStrike" cap="none">
                <a:solidFill>
                  <a:srgbClr val="7030A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awesome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experience </a:t>
            </a: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communicating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with </a:t>
            </a: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0" name="Google Shape;510;p86"/>
          <p:cNvSpPr txBox="1"/>
          <p:nvPr/>
        </p:nvSpPr>
        <p:spPr>
          <a:xfrm>
            <a:off x="8468849" y="3028340"/>
            <a:ext cx="2953800" cy="21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Impact that players </a:t>
            </a: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created for</a:t>
            </a: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merchants / customers while </a:t>
            </a: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communicating</a:t>
            </a: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with SH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11" name="Google Shape;511;p8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90621" y="169783"/>
            <a:ext cx="791779" cy="7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8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88050" y="1920750"/>
            <a:ext cx="3191800" cy="31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31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Positive vs. Negative Words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56" name="Google Shape;1656;p131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57" name="Google Shape;1657;p131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Solutions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658" name="Google Shape;1658;p131"/>
          <p:cNvGrpSpPr/>
          <p:nvPr/>
        </p:nvGrpSpPr>
        <p:grpSpPr>
          <a:xfrm>
            <a:off x="6576104" y="1648493"/>
            <a:ext cx="4966692" cy="2646165"/>
            <a:chOff x="5155278" y="1426308"/>
            <a:chExt cx="3725019" cy="1984624"/>
          </a:xfrm>
        </p:grpSpPr>
        <p:sp>
          <p:nvSpPr>
            <p:cNvPr id="1659" name="Google Shape;1659;p131"/>
            <p:cNvSpPr/>
            <p:nvPr/>
          </p:nvSpPr>
          <p:spPr>
            <a:xfrm>
              <a:off x="5155278" y="1426308"/>
              <a:ext cx="3607200" cy="1984624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F4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7834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60" name="Google Shape;1660;p131"/>
            <p:cNvSpPr txBox="1"/>
            <p:nvPr/>
          </p:nvSpPr>
          <p:spPr>
            <a:xfrm>
              <a:off x="5478656" y="1706691"/>
              <a:ext cx="3401641" cy="144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3810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Defensive on the situation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Blames on Customer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Full of sarcasm and not helpful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Emphasis on consequences in a negative manner</a:t>
              </a:r>
              <a:endParaRPr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61" name="Google Shape;1661;p131"/>
          <p:cNvGrpSpPr/>
          <p:nvPr/>
        </p:nvGrpSpPr>
        <p:grpSpPr>
          <a:xfrm>
            <a:off x="802009" y="1648492"/>
            <a:ext cx="5032225" cy="2646167"/>
            <a:chOff x="824707" y="1426307"/>
            <a:chExt cx="3774169" cy="1984625"/>
          </a:xfrm>
        </p:grpSpPr>
        <p:sp>
          <p:nvSpPr>
            <p:cNvPr id="1662" name="Google Shape;1662;p131"/>
            <p:cNvSpPr/>
            <p:nvPr/>
          </p:nvSpPr>
          <p:spPr>
            <a:xfrm>
              <a:off x="824707" y="1426307"/>
              <a:ext cx="3607200" cy="198462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2681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7834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63" name="Google Shape;1663;p131"/>
            <p:cNvSpPr txBox="1"/>
            <p:nvPr/>
          </p:nvSpPr>
          <p:spPr>
            <a:xfrm>
              <a:off x="1030266" y="1689692"/>
              <a:ext cx="3568610" cy="144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3810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Tells what can be done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Suggests alternatives and choices available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Being helpful and encouraging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Emphasis on  positive actions and positive consequences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664" name="Google Shape;1664;p131"/>
          <p:cNvSpPr/>
          <p:nvPr/>
        </p:nvSpPr>
        <p:spPr>
          <a:xfrm>
            <a:off x="7926167" y="1292783"/>
            <a:ext cx="1414888" cy="720672"/>
          </a:xfrm>
          <a:prstGeom prst="rect">
            <a:avLst/>
          </a:prstGeom>
          <a:solidFill>
            <a:srgbClr val="FFA3A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Negative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Words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5" name="Google Shape;1665;p1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70183" y="1239251"/>
            <a:ext cx="912741" cy="858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6" name="Google Shape;1666;p131"/>
          <p:cNvGrpSpPr/>
          <p:nvPr/>
        </p:nvGrpSpPr>
        <p:grpSpPr>
          <a:xfrm>
            <a:off x="970488" y="4539829"/>
            <a:ext cx="4641121" cy="2046705"/>
            <a:chOff x="727866" y="3404872"/>
            <a:chExt cx="3480841" cy="1535029"/>
          </a:xfrm>
        </p:grpSpPr>
        <p:sp>
          <p:nvSpPr>
            <p:cNvPr id="1667" name="Google Shape;1667;p131"/>
            <p:cNvSpPr/>
            <p:nvPr/>
          </p:nvSpPr>
          <p:spPr>
            <a:xfrm>
              <a:off x="727866" y="3442301"/>
              <a:ext cx="3217734" cy="1497600"/>
            </a:xfrm>
            <a:prstGeom prst="rect">
              <a:avLst/>
            </a:prstGeom>
            <a:solidFill>
              <a:srgbClr val="B7EC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228600" marR="0" lvl="0" indent="-1524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68" name="Google Shape;1668;p131"/>
            <p:cNvSpPr txBox="1"/>
            <p:nvPr/>
          </p:nvSpPr>
          <p:spPr>
            <a:xfrm>
              <a:off x="807066" y="3404872"/>
              <a:ext cx="3401641" cy="1521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 will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Surely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Concern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Let me explain/clarify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Let me get the person in charge to contact you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 recommend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I’m positive/certain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669" name="Google Shape;1669;p131"/>
          <p:cNvGrpSpPr/>
          <p:nvPr/>
        </p:nvGrpSpPr>
        <p:grpSpPr>
          <a:xfrm>
            <a:off x="6901673" y="4539829"/>
            <a:ext cx="4641121" cy="2046705"/>
            <a:chOff x="727866" y="3404872"/>
            <a:chExt cx="3480841" cy="1535029"/>
          </a:xfrm>
        </p:grpSpPr>
        <p:sp>
          <p:nvSpPr>
            <p:cNvPr id="1670" name="Google Shape;1670;p131"/>
            <p:cNvSpPr/>
            <p:nvPr/>
          </p:nvSpPr>
          <p:spPr>
            <a:xfrm>
              <a:off x="727866" y="3442301"/>
              <a:ext cx="3217734" cy="14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228600" marR="0" lvl="0" indent="-1524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71" name="Google Shape;1671;p131"/>
            <p:cNvSpPr txBox="1"/>
            <p:nvPr/>
          </p:nvSpPr>
          <p:spPr>
            <a:xfrm>
              <a:off x="807066" y="3404872"/>
              <a:ext cx="3401641" cy="1521763"/>
            </a:xfrm>
            <a:prstGeom prst="rect">
              <a:avLst/>
            </a:prstGeom>
            <a:solidFill>
              <a:srgbClr val="FFA3A3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Maybe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If Not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Wrong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Actually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Cannot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Listen to me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672" name="Google Shape;1672;p131"/>
          <p:cNvSpPr/>
          <p:nvPr/>
        </p:nvSpPr>
        <p:spPr>
          <a:xfrm>
            <a:off x="3536796" y="4397096"/>
            <a:ext cx="2022212" cy="603900"/>
          </a:xfrm>
          <a:prstGeom prst="rect">
            <a:avLst/>
          </a:prstGeom>
          <a:solidFill>
            <a:srgbClr val="F7F7F7"/>
          </a:solidFill>
          <a:ln w="25400" cap="flat" cmpd="sng">
            <a:solidFill>
              <a:srgbClr val="B7E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Sample of positive words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3" name="Google Shape;1673;p131"/>
          <p:cNvSpPr/>
          <p:nvPr/>
        </p:nvSpPr>
        <p:spPr>
          <a:xfrm>
            <a:off x="9804000" y="4450260"/>
            <a:ext cx="2022212" cy="603900"/>
          </a:xfrm>
          <a:prstGeom prst="rect">
            <a:avLst/>
          </a:prstGeom>
          <a:solidFill>
            <a:srgbClr val="F7F7F7"/>
          </a:solidFill>
          <a:ln w="25400" cap="flat" cmpd="sng">
            <a:solidFill>
              <a:srgbClr val="FFA3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Sample of negative words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4" name="Google Shape;1674;p131" descr="tick-gif – Tetranoodle : Consulting or Advisory Services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81164" y="6157940"/>
            <a:ext cx="603900" cy="6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131" descr="Stop No Sticker by imoji for iOS &amp; Android | GIPHY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66717" y="6167141"/>
            <a:ext cx="651144" cy="651144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131"/>
          <p:cNvSpPr/>
          <p:nvPr/>
        </p:nvSpPr>
        <p:spPr>
          <a:xfrm>
            <a:off x="2778792" y="1257153"/>
            <a:ext cx="1414888" cy="720671"/>
          </a:xfrm>
          <a:prstGeom prst="rect">
            <a:avLst/>
          </a:prstGeom>
          <a:solidFill>
            <a:srgbClr val="B7EC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Positive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Words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7" name="Google Shape;1677;p131" descr="Logo, ico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046025" y="1192259"/>
            <a:ext cx="903639" cy="85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13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32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Positive vs. Negative Words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84" name="Google Shape;1684;p132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85" name="Google Shape;1685;p132"/>
          <p:cNvSpPr txBox="1"/>
          <p:nvPr/>
        </p:nvSpPr>
        <p:spPr>
          <a:xfrm>
            <a:off x="0" y="6432232"/>
            <a:ext cx="5134489" cy="5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= Point of Sales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86" name="Google Shape;1686;p132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Solution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687" name="Google Shape;1687;p1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132" title="Slide 46 - Positive vs Negative Words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69950" y="1261577"/>
            <a:ext cx="8921341" cy="501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33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Ownership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94" name="Google Shape;1694;p133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95" name="Google Shape;1695;p133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Solutions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96" name="Google Shape;1696;p133"/>
          <p:cNvSpPr/>
          <p:nvPr/>
        </p:nvSpPr>
        <p:spPr>
          <a:xfrm>
            <a:off x="1252756" y="4178929"/>
            <a:ext cx="4843244" cy="2059227"/>
          </a:xfrm>
          <a:custGeom>
            <a:avLst/>
            <a:gdLst/>
            <a:ahLst/>
            <a:cxnLst/>
            <a:rect l="l" t="t" r="r" b="b"/>
            <a:pathLst>
              <a:path w="3632433" h="1544420" extrusionOk="0">
                <a:moveTo>
                  <a:pt x="0" y="0"/>
                </a:moveTo>
                <a:cubicBezTo>
                  <a:pt x="211173" y="-43128"/>
                  <a:pt x="246744" y="19896"/>
                  <a:pt x="482595" y="0"/>
                </a:cubicBezTo>
                <a:cubicBezTo>
                  <a:pt x="718446" y="-19896"/>
                  <a:pt x="801799" y="49530"/>
                  <a:pt x="1001514" y="0"/>
                </a:cubicBezTo>
                <a:cubicBezTo>
                  <a:pt x="1201229" y="-49530"/>
                  <a:pt x="1443502" y="9049"/>
                  <a:pt x="1593081" y="0"/>
                </a:cubicBezTo>
                <a:cubicBezTo>
                  <a:pt x="1742660" y="-9049"/>
                  <a:pt x="2055530" y="31077"/>
                  <a:pt x="2184649" y="0"/>
                </a:cubicBezTo>
                <a:cubicBezTo>
                  <a:pt x="2313768" y="-31077"/>
                  <a:pt x="2428334" y="31856"/>
                  <a:pt x="2630919" y="0"/>
                </a:cubicBezTo>
                <a:cubicBezTo>
                  <a:pt x="2833504" y="-31856"/>
                  <a:pt x="2919092" y="34285"/>
                  <a:pt x="3149838" y="0"/>
                </a:cubicBezTo>
                <a:cubicBezTo>
                  <a:pt x="3380584" y="-34285"/>
                  <a:pt x="3497053" y="39747"/>
                  <a:pt x="3632433" y="0"/>
                </a:cubicBezTo>
                <a:cubicBezTo>
                  <a:pt x="3694654" y="143327"/>
                  <a:pt x="3597122" y="388079"/>
                  <a:pt x="3632433" y="530251"/>
                </a:cubicBezTo>
                <a:cubicBezTo>
                  <a:pt x="3667744" y="672423"/>
                  <a:pt x="3616869" y="938733"/>
                  <a:pt x="3632433" y="1060502"/>
                </a:cubicBezTo>
                <a:cubicBezTo>
                  <a:pt x="3647997" y="1182271"/>
                  <a:pt x="3586607" y="1312498"/>
                  <a:pt x="3632433" y="1544420"/>
                </a:cubicBezTo>
                <a:cubicBezTo>
                  <a:pt x="3379387" y="1569596"/>
                  <a:pt x="3265431" y="1515971"/>
                  <a:pt x="3040865" y="1544420"/>
                </a:cubicBezTo>
                <a:cubicBezTo>
                  <a:pt x="2816299" y="1572869"/>
                  <a:pt x="2784478" y="1493585"/>
                  <a:pt x="2594595" y="1544420"/>
                </a:cubicBezTo>
                <a:cubicBezTo>
                  <a:pt x="2404712" y="1595255"/>
                  <a:pt x="2158607" y="1489488"/>
                  <a:pt x="2003027" y="1544420"/>
                </a:cubicBezTo>
                <a:cubicBezTo>
                  <a:pt x="1847447" y="1599352"/>
                  <a:pt x="1707779" y="1533289"/>
                  <a:pt x="1484108" y="1544420"/>
                </a:cubicBezTo>
                <a:cubicBezTo>
                  <a:pt x="1260437" y="1555551"/>
                  <a:pt x="1107057" y="1535635"/>
                  <a:pt x="1001514" y="1544420"/>
                </a:cubicBezTo>
                <a:cubicBezTo>
                  <a:pt x="895971" y="1553205"/>
                  <a:pt x="678983" y="1512109"/>
                  <a:pt x="482595" y="1544420"/>
                </a:cubicBezTo>
                <a:cubicBezTo>
                  <a:pt x="286207" y="1576731"/>
                  <a:pt x="218221" y="1490100"/>
                  <a:pt x="0" y="1544420"/>
                </a:cubicBezTo>
                <a:cubicBezTo>
                  <a:pt x="-55317" y="1336940"/>
                  <a:pt x="43790" y="1296517"/>
                  <a:pt x="0" y="1075946"/>
                </a:cubicBezTo>
                <a:cubicBezTo>
                  <a:pt x="-43790" y="855375"/>
                  <a:pt x="29452" y="807652"/>
                  <a:pt x="0" y="561139"/>
                </a:cubicBezTo>
                <a:cubicBezTo>
                  <a:pt x="-29452" y="314626"/>
                  <a:pt x="500" y="209184"/>
                  <a:pt x="0" y="0"/>
                </a:cubicBezTo>
                <a:close/>
              </a:path>
            </a:pathLst>
          </a:custGeom>
          <a:noFill/>
          <a:ln w="25400" cap="flat" cmpd="sng">
            <a:solidFill>
              <a:srgbClr val="CCFF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Take initiative to solve difficult cases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Convert customers problems into queries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Capable to guide customer on the process and procedures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7" name="Google Shape;1697;p133"/>
          <p:cNvSpPr/>
          <p:nvPr/>
        </p:nvSpPr>
        <p:spPr>
          <a:xfrm>
            <a:off x="6466309" y="4184543"/>
            <a:ext cx="4843244" cy="2059227"/>
          </a:xfrm>
          <a:custGeom>
            <a:avLst/>
            <a:gdLst/>
            <a:ahLst/>
            <a:cxnLst/>
            <a:rect l="l" t="t" r="r" b="b"/>
            <a:pathLst>
              <a:path w="3632433" h="1544420" extrusionOk="0">
                <a:moveTo>
                  <a:pt x="0" y="0"/>
                </a:moveTo>
                <a:cubicBezTo>
                  <a:pt x="211173" y="-43128"/>
                  <a:pt x="246744" y="19896"/>
                  <a:pt x="482595" y="0"/>
                </a:cubicBezTo>
                <a:cubicBezTo>
                  <a:pt x="718446" y="-19896"/>
                  <a:pt x="801799" y="49530"/>
                  <a:pt x="1001514" y="0"/>
                </a:cubicBezTo>
                <a:cubicBezTo>
                  <a:pt x="1201229" y="-49530"/>
                  <a:pt x="1443502" y="9049"/>
                  <a:pt x="1593081" y="0"/>
                </a:cubicBezTo>
                <a:cubicBezTo>
                  <a:pt x="1742660" y="-9049"/>
                  <a:pt x="2055530" y="31077"/>
                  <a:pt x="2184649" y="0"/>
                </a:cubicBezTo>
                <a:cubicBezTo>
                  <a:pt x="2313768" y="-31077"/>
                  <a:pt x="2428334" y="31856"/>
                  <a:pt x="2630919" y="0"/>
                </a:cubicBezTo>
                <a:cubicBezTo>
                  <a:pt x="2833504" y="-31856"/>
                  <a:pt x="2919092" y="34285"/>
                  <a:pt x="3149838" y="0"/>
                </a:cubicBezTo>
                <a:cubicBezTo>
                  <a:pt x="3380584" y="-34285"/>
                  <a:pt x="3497053" y="39747"/>
                  <a:pt x="3632433" y="0"/>
                </a:cubicBezTo>
                <a:cubicBezTo>
                  <a:pt x="3694654" y="143327"/>
                  <a:pt x="3597122" y="388079"/>
                  <a:pt x="3632433" y="530251"/>
                </a:cubicBezTo>
                <a:cubicBezTo>
                  <a:pt x="3667744" y="672423"/>
                  <a:pt x="3616869" y="938733"/>
                  <a:pt x="3632433" y="1060502"/>
                </a:cubicBezTo>
                <a:cubicBezTo>
                  <a:pt x="3647997" y="1182271"/>
                  <a:pt x="3586607" y="1312498"/>
                  <a:pt x="3632433" y="1544420"/>
                </a:cubicBezTo>
                <a:cubicBezTo>
                  <a:pt x="3379387" y="1569596"/>
                  <a:pt x="3265431" y="1515971"/>
                  <a:pt x="3040865" y="1544420"/>
                </a:cubicBezTo>
                <a:cubicBezTo>
                  <a:pt x="2816299" y="1572869"/>
                  <a:pt x="2784478" y="1493585"/>
                  <a:pt x="2594595" y="1544420"/>
                </a:cubicBezTo>
                <a:cubicBezTo>
                  <a:pt x="2404712" y="1595255"/>
                  <a:pt x="2158607" y="1489488"/>
                  <a:pt x="2003027" y="1544420"/>
                </a:cubicBezTo>
                <a:cubicBezTo>
                  <a:pt x="1847447" y="1599352"/>
                  <a:pt x="1707779" y="1533289"/>
                  <a:pt x="1484108" y="1544420"/>
                </a:cubicBezTo>
                <a:cubicBezTo>
                  <a:pt x="1260437" y="1555551"/>
                  <a:pt x="1107057" y="1535635"/>
                  <a:pt x="1001514" y="1544420"/>
                </a:cubicBezTo>
                <a:cubicBezTo>
                  <a:pt x="895971" y="1553205"/>
                  <a:pt x="678983" y="1512109"/>
                  <a:pt x="482595" y="1544420"/>
                </a:cubicBezTo>
                <a:cubicBezTo>
                  <a:pt x="286207" y="1576731"/>
                  <a:pt x="218221" y="1490100"/>
                  <a:pt x="0" y="1544420"/>
                </a:cubicBezTo>
                <a:cubicBezTo>
                  <a:pt x="-55317" y="1336940"/>
                  <a:pt x="43790" y="1296517"/>
                  <a:pt x="0" y="1075946"/>
                </a:cubicBezTo>
                <a:cubicBezTo>
                  <a:pt x="-43790" y="855375"/>
                  <a:pt x="29452" y="807652"/>
                  <a:pt x="0" y="561139"/>
                </a:cubicBezTo>
                <a:cubicBezTo>
                  <a:pt x="-29452" y="314626"/>
                  <a:pt x="500" y="209184"/>
                  <a:pt x="0" y="0"/>
                </a:cubicBezTo>
                <a:close/>
              </a:path>
            </a:pathLst>
          </a:custGeom>
          <a:noFill/>
          <a:ln w="25400" cap="flat" cmpd="sng">
            <a:solidFill>
              <a:srgbClr val="FF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Avoid cases that require escalation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Turn down customer despite of alternatives that can be provided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Neglecting customer and advising them to solve it on their own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98" name="Google Shape;1698;p133"/>
          <p:cNvGrpSpPr/>
          <p:nvPr/>
        </p:nvGrpSpPr>
        <p:grpSpPr>
          <a:xfrm>
            <a:off x="6466311" y="3346607"/>
            <a:ext cx="4843244" cy="861271"/>
            <a:chOff x="4849733" y="2509955"/>
            <a:chExt cx="3632433" cy="645953"/>
          </a:xfrm>
        </p:grpSpPr>
        <p:sp>
          <p:nvSpPr>
            <p:cNvPr id="1699" name="Google Shape;1699;p133"/>
            <p:cNvSpPr/>
            <p:nvPr/>
          </p:nvSpPr>
          <p:spPr>
            <a:xfrm>
              <a:off x="4849733" y="2509955"/>
              <a:ext cx="3632433" cy="645953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1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Don’ts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700" name="Google Shape;1700;p133" descr="A close up of a sign&#10;&#10;Description automatically generated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7065272" y="2560889"/>
              <a:ext cx="526585" cy="5265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1" name="Google Shape;1701;p133"/>
          <p:cNvGrpSpPr/>
          <p:nvPr/>
        </p:nvGrpSpPr>
        <p:grpSpPr>
          <a:xfrm>
            <a:off x="1252756" y="3372708"/>
            <a:ext cx="4843244" cy="861271"/>
            <a:chOff x="939567" y="2529531"/>
            <a:chExt cx="3632433" cy="645953"/>
          </a:xfrm>
        </p:grpSpPr>
        <p:sp>
          <p:nvSpPr>
            <p:cNvPr id="1702" name="Google Shape;1702;p133"/>
            <p:cNvSpPr/>
            <p:nvPr/>
          </p:nvSpPr>
          <p:spPr>
            <a:xfrm>
              <a:off x="939567" y="2529531"/>
              <a:ext cx="3632433" cy="645953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r>
                <a:rPr lang="en-US" sz="21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703" name="Google Shape;1703;p133" descr="A picture containing room&#10;&#10;Description automatically generated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045858" y="2606600"/>
              <a:ext cx="490165" cy="4901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4" name="Google Shape;1704;p133"/>
          <p:cNvGrpSpPr/>
          <p:nvPr/>
        </p:nvGrpSpPr>
        <p:grpSpPr>
          <a:xfrm>
            <a:off x="2417059" y="1213365"/>
            <a:ext cx="8091319" cy="1948263"/>
            <a:chOff x="978354" y="462337"/>
            <a:chExt cx="7577700" cy="1868117"/>
          </a:xfrm>
        </p:grpSpPr>
        <p:sp>
          <p:nvSpPr>
            <p:cNvPr id="1705" name="Google Shape;1705;p133"/>
            <p:cNvSpPr/>
            <p:nvPr/>
          </p:nvSpPr>
          <p:spPr>
            <a:xfrm>
              <a:off x="2359901" y="874777"/>
              <a:ext cx="1678880" cy="14556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27" y="21600"/>
                  </a:moveTo>
                  <a:lnTo>
                    <a:pt x="1873" y="21600"/>
                  </a:lnTo>
                  <a:cubicBezTo>
                    <a:pt x="843" y="21600"/>
                    <a:pt x="0" y="20628"/>
                    <a:pt x="0" y="19440"/>
                  </a:cubicBezTo>
                  <a:lnTo>
                    <a:pt x="0" y="2160"/>
                  </a:lnTo>
                  <a:cubicBezTo>
                    <a:pt x="0" y="972"/>
                    <a:pt x="843" y="0"/>
                    <a:pt x="1873" y="0"/>
                  </a:cubicBezTo>
                  <a:lnTo>
                    <a:pt x="19727" y="0"/>
                  </a:lnTo>
                  <a:cubicBezTo>
                    <a:pt x="20757" y="0"/>
                    <a:pt x="21600" y="972"/>
                    <a:pt x="21600" y="2160"/>
                  </a:cubicBezTo>
                  <a:lnTo>
                    <a:pt x="21600" y="19440"/>
                  </a:lnTo>
                  <a:cubicBezTo>
                    <a:pt x="21600" y="20628"/>
                    <a:pt x="20757" y="21600"/>
                    <a:pt x="19727" y="21600"/>
                  </a:cubicBezTo>
                  <a:close/>
                </a:path>
              </a:pathLst>
            </a:cu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1800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 panose="020B0604020202020204"/>
                <a:buNone/>
              </a:pPr>
              <a:endParaRPr sz="2000" b="1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706" name="Google Shape;1706;p133"/>
            <p:cNvSpPr/>
            <p:nvPr/>
          </p:nvSpPr>
          <p:spPr>
            <a:xfrm>
              <a:off x="5139159" y="874777"/>
              <a:ext cx="1678880" cy="14556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27" y="21600"/>
                  </a:moveTo>
                  <a:lnTo>
                    <a:pt x="1873" y="21600"/>
                  </a:lnTo>
                  <a:cubicBezTo>
                    <a:pt x="843" y="21600"/>
                    <a:pt x="0" y="20628"/>
                    <a:pt x="0" y="19440"/>
                  </a:cubicBezTo>
                  <a:lnTo>
                    <a:pt x="0" y="2160"/>
                  </a:lnTo>
                  <a:cubicBezTo>
                    <a:pt x="0" y="972"/>
                    <a:pt x="843" y="0"/>
                    <a:pt x="1873" y="0"/>
                  </a:cubicBezTo>
                  <a:lnTo>
                    <a:pt x="19727" y="0"/>
                  </a:lnTo>
                  <a:cubicBezTo>
                    <a:pt x="20757" y="0"/>
                    <a:pt x="21600" y="972"/>
                    <a:pt x="21600" y="2160"/>
                  </a:cubicBezTo>
                  <a:lnTo>
                    <a:pt x="21600" y="19440"/>
                  </a:lnTo>
                  <a:cubicBezTo>
                    <a:pt x="21600" y="20628"/>
                    <a:pt x="20757" y="21600"/>
                    <a:pt x="19727" y="21600"/>
                  </a:cubicBezTo>
                  <a:close/>
                </a:path>
              </a:pathLst>
            </a:custGeom>
            <a:solidFill>
              <a:srgbClr val="A2B969"/>
            </a:solidFill>
            <a:ln>
              <a:noFill/>
            </a:ln>
          </p:spPr>
          <p:txBody>
            <a:bodyPr spcFirstLastPara="1" wrap="square" lIns="38100" tIns="1800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 panose="020B0604020202020204"/>
                <a:buNone/>
              </a:pPr>
              <a:endParaRPr sz="2000" b="1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707" name="Google Shape;1707;p133"/>
            <p:cNvSpPr/>
            <p:nvPr/>
          </p:nvSpPr>
          <p:spPr>
            <a:xfrm>
              <a:off x="3768215" y="1944700"/>
              <a:ext cx="270566" cy="385754"/>
            </a:xfrm>
            <a:custGeom>
              <a:avLst/>
              <a:gdLst/>
              <a:ahLst/>
              <a:cxnLst/>
              <a:rect l="l" t="t" r="r" b="b"/>
              <a:pathLst>
                <a:path w="360754" h="514339" extrusionOk="0">
                  <a:moveTo>
                    <a:pt x="360754" y="291126"/>
                  </a:moveTo>
                  <a:lnTo>
                    <a:pt x="360754" y="320249"/>
                  </a:lnTo>
                  <a:cubicBezTo>
                    <a:pt x="360754" y="426999"/>
                    <a:pt x="273390" y="514339"/>
                    <a:pt x="166647" y="514339"/>
                  </a:cubicBezTo>
                  <a:lnTo>
                    <a:pt x="137548" y="514339"/>
                  </a:lnTo>
                  <a:lnTo>
                    <a:pt x="137554" y="514338"/>
                  </a:lnTo>
                  <a:lnTo>
                    <a:pt x="137548" y="514339"/>
                  </a:lnTo>
                  <a:lnTo>
                    <a:pt x="170349" y="507688"/>
                  </a:lnTo>
                  <a:lnTo>
                    <a:pt x="170349" y="507688"/>
                  </a:lnTo>
                  <a:lnTo>
                    <a:pt x="224285" y="496751"/>
                  </a:lnTo>
                  <a:cubicBezTo>
                    <a:pt x="304348" y="462786"/>
                    <a:pt x="360754" y="383332"/>
                    <a:pt x="360754" y="291126"/>
                  </a:cubicBezTo>
                  <a:close/>
                  <a:moveTo>
                    <a:pt x="40511" y="0"/>
                  </a:moveTo>
                  <a:lnTo>
                    <a:pt x="360754" y="0"/>
                  </a:lnTo>
                  <a:lnTo>
                    <a:pt x="360754" y="291126"/>
                  </a:lnTo>
                  <a:cubicBezTo>
                    <a:pt x="360754" y="383332"/>
                    <a:pt x="304348" y="462786"/>
                    <a:pt x="224284" y="496751"/>
                  </a:cubicBezTo>
                  <a:lnTo>
                    <a:pt x="170349" y="507688"/>
                  </a:lnTo>
                  <a:lnTo>
                    <a:pt x="188472" y="492603"/>
                  </a:lnTo>
                  <a:cubicBezTo>
                    <a:pt x="215086" y="453479"/>
                    <a:pt x="179610" y="375230"/>
                    <a:pt x="179610" y="375230"/>
                  </a:cubicBezTo>
                  <a:lnTo>
                    <a:pt x="4931" y="61459"/>
                  </a:lnTo>
                  <a:cubicBezTo>
                    <a:pt x="-9628" y="33956"/>
                    <a:pt x="9783" y="0"/>
                    <a:pt x="405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708" name="Google Shape;1708;p133"/>
            <p:cNvSpPr/>
            <p:nvPr/>
          </p:nvSpPr>
          <p:spPr>
            <a:xfrm>
              <a:off x="5139159" y="1944698"/>
              <a:ext cx="271788" cy="385755"/>
            </a:xfrm>
            <a:custGeom>
              <a:avLst/>
              <a:gdLst/>
              <a:ahLst/>
              <a:cxnLst/>
              <a:rect l="l" t="t" r="r" b="b"/>
              <a:pathLst>
                <a:path w="362384" h="514340" extrusionOk="0">
                  <a:moveTo>
                    <a:pt x="0" y="291127"/>
                  </a:moveTo>
                  <a:cubicBezTo>
                    <a:pt x="0" y="383333"/>
                    <a:pt x="56412" y="462787"/>
                    <a:pt x="136474" y="496752"/>
                  </a:cubicBezTo>
                  <a:lnTo>
                    <a:pt x="191131" y="507836"/>
                  </a:lnTo>
                  <a:lnTo>
                    <a:pt x="191130" y="507835"/>
                  </a:lnTo>
                  <a:lnTo>
                    <a:pt x="223206" y="514339"/>
                  </a:lnTo>
                  <a:lnTo>
                    <a:pt x="223136" y="514326"/>
                  </a:lnTo>
                  <a:lnTo>
                    <a:pt x="223206" y="514340"/>
                  </a:lnTo>
                  <a:lnTo>
                    <a:pt x="194108" y="514340"/>
                  </a:lnTo>
                  <a:cubicBezTo>
                    <a:pt x="87364" y="514340"/>
                    <a:pt x="0" y="427000"/>
                    <a:pt x="0" y="320250"/>
                  </a:cubicBezTo>
                  <a:close/>
                  <a:moveTo>
                    <a:pt x="0" y="0"/>
                  </a:moveTo>
                  <a:lnTo>
                    <a:pt x="321875" y="0"/>
                  </a:lnTo>
                  <a:cubicBezTo>
                    <a:pt x="352600" y="0"/>
                    <a:pt x="372010" y="33956"/>
                    <a:pt x="357457" y="61459"/>
                  </a:cubicBezTo>
                  <a:lnTo>
                    <a:pt x="182767" y="375230"/>
                  </a:lnTo>
                  <a:cubicBezTo>
                    <a:pt x="182767" y="375230"/>
                    <a:pt x="147291" y="453479"/>
                    <a:pt x="173220" y="492603"/>
                  </a:cubicBezTo>
                  <a:lnTo>
                    <a:pt x="191130" y="507835"/>
                  </a:lnTo>
                  <a:lnTo>
                    <a:pt x="136474" y="496751"/>
                  </a:lnTo>
                  <a:cubicBezTo>
                    <a:pt x="56412" y="462786"/>
                    <a:pt x="0" y="383332"/>
                    <a:pt x="0" y="2911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709" name="Google Shape;1709;p133"/>
            <p:cNvSpPr/>
            <p:nvPr/>
          </p:nvSpPr>
          <p:spPr>
            <a:xfrm>
              <a:off x="6547474" y="1944698"/>
              <a:ext cx="270566" cy="385755"/>
            </a:xfrm>
            <a:custGeom>
              <a:avLst/>
              <a:gdLst/>
              <a:ahLst/>
              <a:cxnLst/>
              <a:rect l="l" t="t" r="r" b="b"/>
              <a:pathLst>
                <a:path w="360755" h="514340" extrusionOk="0">
                  <a:moveTo>
                    <a:pt x="360755" y="291127"/>
                  </a:moveTo>
                  <a:lnTo>
                    <a:pt x="360755" y="320250"/>
                  </a:lnTo>
                  <a:cubicBezTo>
                    <a:pt x="360755" y="427000"/>
                    <a:pt x="273391" y="514340"/>
                    <a:pt x="166647" y="514340"/>
                  </a:cubicBezTo>
                  <a:lnTo>
                    <a:pt x="137549" y="514340"/>
                  </a:lnTo>
                  <a:lnTo>
                    <a:pt x="137612" y="514328"/>
                  </a:lnTo>
                  <a:lnTo>
                    <a:pt x="137549" y="514339"/>
                  </a:lnTo>
                  <a:lnTo>
                    <a:pt x="170350" y="507688"/>
                  </a:lnTo>
                  <a:lnTo>
                    <a:pt x="170348" y="507689"/>
                  </a:lnTo>
                  <a:lnTo>
                    <a:pt x="224286" y="496752"/>
                  </a:lnTo>
                  <a:cubicBezTo>
                    <a:pt x="304349" y="462787"/>
                    <a:pt x="360755" y="383333"/>
                    <a:pt x="360755" y="291127"/>
                  </a:cubicBezTo>
                  <a:close/>
                  <a:moveTo>
                    <a:pt x="40512" y="0"/>
                  </a:moveTo>
                  <a:lnTo>
                    <a:pt x="360755" y="0"/>
                  </a:lnTo>
                  <a:lnTo>
                    <a:pt x="360755" y="291126"/>
                  </a:lnTo>
                  <a:cubicBezTo>
                    <a:pt x="360755" y="383332"/>
                    <a:pt x="304349" y="462786"/>
                    <a:pt x="224286" y="496751"/>
                  </a:cubicBezTo>
                  <a:lnTo>
                    <a:pt x="170350" y="507688"/>
                  </a:lnTo>
                  <a:lnTo>
                    <a:pt x="188473" y="492603"/>
                  </a:lnTo>
                  <a:cubicBezTo>
                    <a:pt x="215087" y="453479"/>
                    <a:pt x="179611" y="375230"/>
                    <a:pt x="179611" y="375230"/>
                  </a:cubicBezTo>
                  <a:lnTo>
                    <a:pt x="4931" y="61459"/>
                  </a:lnTo>
                  <a:cubicBezTo>
                    <a:pt x="-9627" y="33956"/>
                    <a:pt x="9784" y="0"/>
                    <a:pt x="405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710" name="Google Shape;1710;p133"/>
            <p:cNvSpPr/>
            <p:nvPr/>
          </p:nvSpPr>
          <p:spPr>
            <a:xfrm>
              <a:off x="2359902" y="1944700"/>
              <a:ext cx="270566" cy="385754"/>
            </a:xfrm>
            <a:custGeom>
              <a:avLst/>
              <a:gdLst/>
              <a:ahLst/>
              <a:cxnLst/>
              <a:rect l="l" t="t" r="r" b="b"/>
              <a:pathLst>
                <a:path w="360755" h="514339" extrusionOk="0">
                  <a:moveTo>
                    <a:pt x="0" y="291126"/>
                  </a:moveTo>
                  <a:cubicBezTo>
                    <a:pt x="0" y="383332"/>
                    <a:pt x="56407" y="462786"/>
                    <a:pt x="136470" y="496751"/>
                  </a:cubicBezTo>
                  <a:lnTo>
                    <a:pt x="190406" y="507688"/>
                  </a:lnTo>
                  <a:lnTo>
                    <a:pt x="190406" y="507688"/>
                  </a:lnTo>
                  <a:lnTo>
                    <a:pt x="223207" y="514339"/>
                  </a:lnTo>
                  <a:lnTo>
                    <a:pt x="194108" y="514339"/>
                  </a:lnTo>
                  <a:cubicBezTo>
                    <a:pt x="87364" y="514339"/>
                    <a:pt x="0" y="426999"/>
                    <a:pt x="0" y="320249"/>
                  </a:cubicBezTo>
                  <a:close/>
                  <a:moveTo>
                    <a:pt x="0" y="0"/>
                  </a:moveTo>
                  <a:lnTo>
                    <a:pt x="320244" y="0"/>
                  </a:lnTo>
                  <a:cubicBezTo>
                    <a:pt x="350972" y="0"/>
                    <a:pt x="370383" y="33956"/>
                    <a:pt x="355825" y="61459"/>
                  </a:cubicBezTo>
                  <a:lnTo>
                    <a:pt x="181145" y="375230"/>
                  </a:lnTo>
                  <a:cubicBezTo>
                    <a:pt x="181145" y="375230"/>
                    <a:pt x="145669" y="453479"/>
                    <a:pt x="172283" y="492603"/>
                  </a:cubicBezTo>
                  <a:lnTo>
                    <a:pt x="190406" y="507688"/>
                  </a:lnTo>
                  <a:lnTo>
                    <a:pt x="136470" y="496751"/>
                  </a:lnTo>
                  <a:cubicBezTo>
                    <a:pt x="56406" y="462786"/>
                    <a:pt x="0" y="383332"/>
                    <a:pt x="0" y="2911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711" name="Google Shape;1711;p133"/>
            <p:cNvSpPr/>
            <p:nvPr/>
          </p:nvSpPr>
          <p:spPr>
            <a:xfrm>
              <a:off x="978354" y="607903"/>
              <a:ext cx="1678880" cy="14556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27" y="21600"/>
                  </a:moveTo>
                  <a:lnTo>
                    <a:pt x="1873" y="21600"/>
                  </a:lnTo>
                  <a:cubicBezTo>
                    <a:pt x="843" y="21600"/>
                    <a:pt x="0" y="20628"/>
                    <a:pt x="0" y="19440"/>
                  </a:cubicBezTo>
                  <a:lnTo>
                    <a:pt x="0" y="2160"/>
                  </a:lnTo>
                  <a:cubicBezTo>
                    <a:pt x="0" y="972"/>
                    <a:pt x="843" y="0"/>
                    <a:pt x="1873" y="0"/>
                  </a:cubicBezTo>
                  <a:lnTo>
                    <a:pt x="19727" y="0"/>
                  </a:lnTo>
                  <a:cubicBezTo>
                    <a:pt x="20757" y="0"/>
                    <a:pt x="21600" y="972"/>
                    <a:pt x="21600" y="2160"/>
                  </a:cubicBezTo>
                  <a:lnTo>
                    <a:pt x="21600" y="19440"/>
                  </a:lnTo>
                  <a:cubicBezTo>
                    <a:pt x="21600" y="20628"/>
                    <a:pt x="20757" y="21600"/>
                    <a:pt x="19727" y="21600"/>
                  </a:cubicBezTo>
                  <a:close/>
                </a:path>
              </a:pathLst>
            </a:cu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1800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Arial" panose="020B0604020202020204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Hands-on</a:t>
              </a:r>
              <a:endParaRPr sz="2000" b="1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712" name="Google Shape;1712;p133"/>
            <p:cNvSpPr/>
            <p:nvPr/>
          </p:nvSpPr>
          <p:spPr>
            <a:xfrm>
              <a:off x="3756268" y="607903"/>
              <a:ext cx="1678880" cy="14556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27" y="21600"/>
                  </a:moveTo>
                  <a:lnTo>
                    <a:pt x="1873" y="21600"/>
                  </a:lnTo>
                  <a:cubicBezTo>
                    <a:pt x="843" y="21600"/>
                    <a:pt x="0" y="20628"/>
                    <a:pt x="0" y="19440"/>
                  </a:cubicBezTo>
                  <a:lnTo>
                    <a:pt x="0" y="2160"/>
                  </a:lnTo>
                  <a:cubicBezTo>
                    <a:pt x="0" y="972"/>
                    <a:pt x="843" y="0"/>
                    <a:pt x="1873" y="0"/>
                  </a:cubicBezTo>
                  <a:lnTo>
                    <a:pt x="19727" y="0"/>
                  </a:lnTo>
                  <a:cubicBezTo>
                    <a:pt x="20757" y="0"/>
                    <a:pt x="21600" y="972"/>
                    <a:pt x="21600" y="2160"/>
                  </a:cubicBezTo>
                  <a:lnTo>
                    <a:pt x="21600" y="19440"/>
                  </a:lnTo>
                  <a:cubicBezTo>
                    <a:pt x="21600" y="20628"/>
                    <a:pt x="20757" y="21600"/>
                    <a:pt x="19727" y="21600"/>
                  </a:cubicBezTo>
                  <a:close/>
                </a:path>
              </a:pathLst>
            </a:cu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1800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 panose="020B0604020202020204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Resourceful</a:t>
              </a:r>
              <a:endParaRPr sz="20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713" name="Google Shape;1713;p133"/>
            <p:cNvSpPr/>
            <p:nvPr/>
          </p:nvSpPr>
          <p:spPr>
            <a:xfrm>
              <a:off x="6522052" y="462337"/>
              <a:ext cx="2034002" cy="1765547"/>
            </a:xfrm>
            <a:custGeom>
              <a:avLst/>
              <a:gdLst/>
              <a:ahLst/>
              <a:cxnLst/>
              <a:rect l="l" t="t" r="r" b="b"/>
              <a:pathLst>
                <a:path w="21481" h="20683" extrusionOk="0">
                  <a:moveTo>
                    <a:pt x="21126" y="9391"/>
                  </a:moveTo>
                  <a:lnTo>
                    <a:pt x="16514" y="4190"/>
                  </a:lnTo>
                  <a:lnTo>
                    <a:pt x="13157" y="410"/>
                  </a:lnTo>
                  <a:cubicBezTo>
                    <a:pt x="12376" y="-457"/>
                    <a:pt x="11043" y="140"/>
                    <a:pt x="11043" y="1376"/>
                  </a:cubicBezTo>
                  <a:lnTo>
                    <a:pt x="11043" y="1817"/>
                  </a:lnTo>
                  <a:lnTo>
                    <a:pt x="1768" y="1817"/>
                  </a:lnTo>
                  <a:cubicBezTo>
                    <a:pt x="794" y="1817"/>
                    <a:pt x="0" y="2698"/>
                    <a:pt x="0" y="3778"/>
                  </a:cubicBezTo>
                  <a:lnTo>
                    <a:pt x="0" y="16908"/>
                  </a:lnTo>
                  <a:cubicBezTo>
                    <a:pt x="0" y="17988"/>
                    <a:pt x="794" y="18869"/>
                    <a:pt x="1768" y="18869"/>
                  </a:cubicBezTo>
                  <a:lnTo>
                    <a:pt x="11043" y="18869"/>
                  </a:lnTo>
                  <a:lnTo>
                    <a:pt x="11043" y="19310"/>
                  </a:lnTo>
                  <a:cubicBezTo>
                    <a:pt x="11043" y="20532"/>
                    <a:pt x="12389" y="21143"/>
                    <a:pt x="13157" y="20276"/>
                  </a:cubicBezTo>
                  <a:lnTo>
                    <a:pt x="16514" y="16496"/>
                  </a:lnTo>
                  <a:lnTo>
                    <a:pt x="21126" y="11295"/>
                  </a:lnTo>
                  <a:cubicBezTo>
                    <a:pt x="21600" y="10784"/>
                    <a:pt x="21600" y="9931"/>
                    <a:pt x="21126" y="9391"/>
                  </a:cubicBezTo>
                  <a:close/>
                </a:path>
              </a:pathLst>
            </a:custGeom>
            <a:solidFill>
              <a:srgbClr val="4CC1EF"/>
            </a:solidFill>
            <a:ln>
              <a:noFill/>
            </a:ln>
          </p:spPr>
          <p:txBody>
            <a:bodyPr spcFirstLastPara="1" wrap="square" lIns="38100" tIns="3600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 Accountable    </a:t>
              </a:r>
              <a:endParaRPr sz="2000" b="1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1714" name="Google Shape;1714;p133" descr="A picture containing candelabra, fence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461537" y="1110051"/>
              <a:ext cx="724644" cy="724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5" name="Google Shape;1715;p133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233386" y="1110051"/>
              <a:ext cx="724644" cy="724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13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952296" y="1078786"/>
              <a:ext cx="724644" cy="7246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7" name="Google Shape;1717;p133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34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Ownership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23" name="Google Shape;1723;p134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24" name="Google Shape;1724;p134"/>
          <p:cNvSpPr txBox="1"/>
          <p:nvPr/>
        </p:nvSpPr>
        <p:spPr>
          <a:xfrm>
            <a:off x="0" y="6432232"/>
            <a:ext cx="5134489" cy="5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= Point of Sales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25" name="Google Shape;1725;p134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Solution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726" name="Google Shape;1726;p1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34" title="Slide 48 - Ownership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57550" y="1261577"/>
            <a:ext cx="8921341" cy="501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35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Steps to Take Ownership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33" name="Google Shape;1733;p135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34" name="Google Shape;1734;p135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Solutions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35" name="Google Shape;1735;p135"/>
          <p:cNvSpPr/>
          <p:nvPr/>
        </p:nvSpPr>
        <p:spPr>
          <a:xfrm>
            <a:off x="1268587" y="1508717"/>
            <a:ext cx="1878725" cy="2819597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671"/>
                </a:moveTo>
                <a:lnTo>
                  <a:pt x="17494" y="0"/>
                </a:lnTo>
                <a:lnTo>
                  <a:pt x="18646" y="780"/>
                </a:lnTo>
                <a:cubicBezTo>
                  <a:pt x="17745" y="849"/>
                  <a:pt x="16844" y="958"/>
                  <a:pt x="15964" y="1109"/>
                </a:cubicBezTo>
                <a:cubicBezTo>
                  <a:pt x="14162" y="1424"/>
                  <a:pt x="12403" y="1875"/>
                  <a:pt x="10789" y="2491"/>
                </a:cubicBezTo>
                <a:cubicBezTo>
                  <a:pt x="9155" y="3094"/>
                  <a:pt x="7668" y="3860"/>
                  <a:pt x="6327" y="4709"/>
                </a:cubicBezTo>
                <a:cubicBezTo>
                  <a:pt x="5657" y="5147"/>
                  <a:pt x="5028" y="5598"/>
                  <a:pt x="4462" y="6091"/>
                </a:cubicBezTo>
                <a:cubicBezTo>
                  <a:pt x="3876" y="6570"/>
                  <a:pt x="3373" y="7090"/>
                  <a:pt x="2891" y="7624"/>
                </a:cubicBezTo>
                <a:cubicBezTo>
                  <a:pt x="1006" y="9760"/>
                  <a:pt x="-21" y="12210"/>
                  <a:pt x="0" y="14660"/>
                </a:cubicBezTo>
                <a:cubicBezTo>
                  <a:pt x="0" y="17110"/>
                  <a:pt x="1006" y="19547"/>
                  <a:pt x="2933" y="21600"/>
                </a:cubicBezTo>
                <a:cubicBezTo>
                  <a:pt x="1404" y="19410"/>
                  <a:pt x="649" y="17028"/>
                  <a:pt x="817" y="14660"/>
                </a:cubicBezTo>
                <a:lnTo>
                  <a:pt x="859" y="14222"/>
                </a:lnTo>
                <a:lnTo>
                  <a:pt x="922" y="13784"/>
                </a:lnTo>
                <a:cubicBezTo>
                  <a:pt x="943" y="13497"/>
                  <a:pt x="1026" y="13195"/>
                  <a:pt x="1089" y="12908"/>
                </a:cubicBezTo>
                <a:cubicBezTo>
                  <a:pt x="1236" y="12333"/>
                  <a:pt x="1425" y="11758"/>
                  <a:pt x="1676" y="11183"/>
                </a:cubicBezTo>
                <a:cubicBezTo>
                  <a:pt x="1927" y="10622"/>
                  <a:pt x="2221" y="10061"/>
                  <a:pt x="2577" y="9527"/>
                </a:cubicBezTo>
                <a:cubicBezTo>
                  <a:pt x="2765" y="9253"/>
                  <a:pt x="2933" y="8993"/>
                  <a:pt x="3143" y="8733"/>
                </a:cubicBezTo>
                <a:cubicBezTo>
                  <a:pt x="3247" y="8610"/>
                  <a:pt x="3331" y="8473"/>
                  <a:pt x="3457" y="8336"/>
                </a:cubicBezTo>
                <a:lnTo>
                  <a:pt x="3792" y="7953"/>
                </a:lnTo>
                <a:cubicBezTo>
                  <a:pt x="4253" y="7446"/>
                  <a:pt x="4735" y="6954"/>
                  <a:pt x="5280" y="6488"/>
                </a:cubicBezTo>
                <a:cubicBezTo>
                  <a:pt x="5803" y="6009"/>
                  <a:pt x="6411" y="5585"/>
                  <a:pt x="7039" y="5147"/>
                </a:cubicBezTo>
                <a:cubicBezTo>
                  <a:pt x="7354" y="4941"/>
                  <a:pt x="7668" y="4722"/>
                  <a:pt x="8003" y="4531"/>
                </a:cubicBezTo>
                <a:cubicBezTo>
                  <a:pt x="8338" y="4325"/>
                  <a:pt x="8673" y="4148"/>
                  <a:pt x="9030" y="3956"/>
                </a:cubicBezTo>
                <a:cubicBezTo>
                  <a:pt x="9742" y="3586"/>
                  <a:pt x="10454" y="3244"/>
                  <a:pt x="11229" y="2929"/>
                </a:cubicBezTo>
                <a:cubicBezTo>
                  <a:pt x="12759" y="2300"/>
                  <a:pt x="14414" y="1793"/>
                  <a:pt x="16132" y="1424"/>
                </a:cubicBezTo>
                <a:cubicBezTo>
                  <a:pt x="16949" y="1246"/>
                  <a:pt x="17787" y="1095"/>
                  <a:pt x="18646" y="986"/>
                </a:cubicBezTo>
                <a:lnTo>
                  <a:pt x="17787" y="1862"/>
                </a:lnTo>
                <a:lnTo>
                  <a:pt x="21579" y="671"/>
                </a:lnTo>
                <a:close/>
              </a:path>
            </a:pathLst>
          </a:custGeom>
          <a:solidFill>
            <a:srgbClr val="D833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36" name="Google Shape;1736;p135"/>
          <p:cNvSpPr/>
          <p:nvPr/>
        </p:nvSpPr>
        <p:spPr>
          <a:xfrm>
            <a:off x="3256721" y="1598059"/>
            <a:ext cx="1869605" cy="2762865"/>
          </a:xfrm>
          <a:custGeom>
            <a:avLst/>
            <a:gdLst/>
            <a:ahLst/>
            <a:cxnLst/>
            <a:rect l="l" t="t" r="r" b="b"/>
            <a:pathLst>
              <a:path w="21579" h="21576" extrusionOk="0">
                <a:moveTo>
                  <a:pt x="21579" y="14236"/>
                </a:moveTo>
                <a:cubicBezTo>
                  <a:pt x="21600" y="11739"/>
                  <a:pt x="20568" y="9227"/>
                  <a:pt x="18674" y="7064"/>
                </a:cubicBezTo>
                <a:cubicBezTo>
                  <a:pt x="18189" y="6520"/>
                  <a:pt x="17663" y="6004"/>
                  <a:pt x="17095" y="5502"/>
                </a:cubicBezTo>
                <a:cubicBezTo>
                  <a:pt x="16526" y="4999"/>
                  <a:pt x="15895" y="4539"/>
                  <a:pt x="15221" y="4092"/>
                </a:cubicBezTo>
                <a:cubicBezTo>
                  <a:pt x="13874" y="3213"/>
                  <a:pt x="12379" y="2432"/>
                  <a:pt x="10737" y="1832"/>
                </a:cubicBezTo>
                <a:cubicBezTo>
                  <a:pt x="9116" y="1204"/>
                  <a:pt x="7347" y="743"/>
                  <a:pt x="5537" y="423"/>
                </a:cubicBezTo>
                <a:cubicBezTo>
                  <a:pt x="3726" y="116"/>
                  <a:pt x="1853" y="-24"/>
                  <a:pt x="0" y="4"/>
                </a:cubicBezTo>
                <a:cubicBezTo>
                  <a:pt x="1832" y="129"/>
                  <a:pt x="3663" y="367"/>
                  <a:pt x="5389" y="743"/>
                </a:cubicBezTo>
                <a:cubicBezTo>
                  <a:pt x="7116" y="1134"/>
                  <a:pt x="8779" y="1636"/>
                  <a:pt x="10316" y="2278"/>
                </a:cubicBezTo>
                <a:cubicBezTo>
                  <a:pt x="11095" y="2599"/>
                  <a:pt x="11811" y="2948"/>
                  <a:pt x="12526" y="3325"/>
                </a:cubicBezTo>
                <a:cubicBezTo>
                  <a:pt x="12863" y="3520"/>
                  <a:pt x="13221" y="3702"/>
                  <a:pt x="13558" y="3911"/>
                </a:cubicBezTo>
                <a:cubicBezTo>
                  <a:pt x="13895" y="4106"/>
                  <a:pt x="14211" y="4329"/>
                  <a:pt x="14526" y="4539"/>
                </a:cubicBezTo>
                <a:cubicBezTo>
                  <a:pt x="15137" y="4971"/>
                  <a:pt x="15747" y="5418"/>
                  <a:pt x="16295" y="5906"/>
                </a:cubicBezTo>
                <a:cubicBezTo>
                  <a:pt x="16842" y="6381"/>
                  <a:pt x="17326" y="6883"/>
                  <a:pt x="17789" y="7399"/>
                </a:cubicBezTo>
                <a:lnTo>
                  <a:pt x="18126" y="7790"/>
                </a:lnTo>
                <a:cubicBezTo>
                  <a:pt x="18232" y="7916"/>
                  <a:pt x="18337" y="8055"/>
                  <a:pt x="18442" y="8195"/>
                </a:cubicBezTo>
                <a:cubicBezTo>
                  <a:pt x="18653" y="8460"/>
                  <a:pt x="18821" y="8739"/>
                  <a:pt x="19011" y="9004"/>
                </a:cubicBezTo>
                <a:cubicBezTo>
                  <a:pt x="19368" y="9562"/>
                  <a:pt x="19663" y="10120"/>
                  <a:pt x="19916" y="10692"/>
                </a:cubicBezTo>
                <a:cubicBezTo>
                  <a:pt x="20189" y="11264"/>
                  <a:pt x="20358" y="11850"/>
                  <a:pt x="20505" y="12450"/>
                </a:cubicBezTo>
                <a:cubicBezTo>
                  <a:pt x="20568" y="12743"/>
                  <a:pt x="20632" y="13050"/>
                  <a:pt x="20674" y="13343"/>
                </a:cubicBezTo>
                <a:lnTo>
                  <a:pt x="20737" y="13790"/>
                </a:lnTo>
                <a:lnTo>
                  <a:pt x="20779" y="14236"/>
                </a:lnTo>
                <a:cubicBezTo>
                  <a:pt x="20905" y="16106"/>
                  <a:pt x="20484" y="17990"/>
                  <a:pt x="19558" y="19790"/>
                </a:cubicBezTo>
                <a:lnTo>
                  <a:pt x="18800" y="18785"/>
                </a:lnTo>
                <a:lnTo>
                  <a:pt x="18421" y="21576"/>
                </a:lnTo>
                <a:lnTo>
                  <a:pt x="21389" y="19581"/>
                </a:lnTo>
                <a:lnTo>
                  <a:pt x="19811" y="19832"/>
                </a:lnTo>
                <a:cubicBezTo>
                  <a:pt x="20968" y="18102"/>
                  <a:pt x="21579" y="16162"/>
                  <a:pt x="21579" y="14236"/>
                </a:cubicBezTo>
                <a:close/>
              </a:path>
            </a:pathLst>
          </a:custGeom>
          <a:solidFill>
            <a:srgbClr val="D833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37" name="Google Shape;1737;p135"/>
          <p:cNvSpPr/>
          <p:nvPr/>
        </p:nvSpPr>
        <p:spPr>
          <a:xfrm>
            <a:off x="1560423" y="4421228"/>
            <a:ext cx="3253977" cy="9523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902" y="14589"/>
                </a:moveTo>
                <a:cubicBezTo>
                  <a:pt x="15970" y="16210"/>
                  <a:pt x="15001" y="17507"/>
                  <a:pt x="13984" y="18317"/>
                </a:cubicBezTo>
                <a:cubicBezTo>
                  <a:pt x="12967" y="19168"/>
                  <a:pt x="11926" y="19614"/>
                  <a:pt x="10885" y="19574"/>
                </a:cubicBezTo>
                <a:cubicBezTo>
                  <a:pt x="9843" y="19574"/>
                  <a:pt x="8802" y="19168"/>
                  <a:pt x="7785" y="18317"/>
                </a:cubicBezTo>
                <a:cubicBezTo>
                  <a:pt x="6768" y="17507"/>
                  <a:pt x="5787" y="16210"/>
                  <a:pt x="4867" y="14589"/>
                </a:cubicBezTo>
                <a:cubicBezTo>
                  <a:pt x="3439" y="12036"/>
                  <a:pt x="2155" y="8591"/>
                  <a:pt x="1078" y="4458"/>
                </a:cubicBezTo>
                <a:lnTo>
                  <a:pt x="2022" y="4539"/>
                </a:lnTo>
                <a:lnTo>
                  <a:pt x="0" y="0"/>
                </a:lnTo>
                <a:lnTo>
                  <a:pt x="702" y="7821"/>
                </a:lnTo>
                <a:lnTo>
                  <a:pt x="957" y="4741"/>
                </a:lnTo>
                <a:cubicBezTo>
                  <a:pt x="1925" y="9240"/>
                  <a:pt x="3196" y="13090"/>
                  <a:pt x="4637" y="15926"/>
                </a:cubicBezTo>
                <a:cubicBezTo>
                  <a:pt x="5570" y="17791"/>
                  <a:pt x="6587" y="19168"/>
                  <a:pt x="7640" y="20141"/>
                </a:cubicBezTo>
                <a:cubicBezTo>
                  <a:pt x="8693" y="21073"/>
                  <a:pt x="9783" y="21559"/>
                  <a:pt x="10885" y="21600"/>
                </a:cubicBezTo>
                <a:cubicBezTo>
                  <a:pt x="11974" y="21559"/>
                  <a:pt x="13076" y="21114"/>
                  <a:pt x="14130" y="20141"/>
                </a:cubicBezTo>
                <a:cubicBezTo>
                  <a:pt x="15183" y="19168"/>
                  <a:pt x="16200" y="17791"/>
                  <a:pt x="17132" y="15926"/>
                </a:cubicBezTo>
                <a:cubicBezTo>
                  <a:pt x="19009" y="12239"/>
                  <a:pt x="20583" y="6889"/>
                  <a:pt x="21600" y="567"/>
                </a:cubicBezTo>
                <a:cubicBezTo>
                  <a:pt x="20365" y="6444"/>
                  <a:pt x="18755" y="11307"/>
                  <a:pt x="16902" y="14589"/>
                </a:cubicBezTo>
                <a:close/>
              </a:path>
            </a:pathLst>
          </a:custGeom>
          <a:solidFill>
            <a:srgbClr val="D833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738" name="Google Shape;1738;p135"/>
          <p:cNvGrpSpPr/>
          <p:nvPr/>
        </p:nvGrpSpPr>
        <p:grpSpPr>
          <a:xfrm>
            <a:off x="5536693" y="1598057"/>
            <a:ext cx="4919272" cy="1190021"/>
            <a:chOff x="4152520" y="1198543"/>
            <a:chExt cx="3689454" cy="892516"/>
          </a:xfrm>
        </p:grpSpPr>
        <p:grpSp>
          <p:nvGrpSpPr>
            <p:cNvPr id="1739" name="Google Shape;1739;p135"/>
            <p:cNvGrpSpPr/>
            <p:nvPr/>
          </p:nvGrpSpPr>
          <p:grpSpPr>
            <a:xfrm>
              <a:off x="4152520" y="1198543"/>
              <a:ext cx="3689454" cy="892516"/>
              <a:chOff x="5779981" y="1602829"/>
              <a:chExt cx="4774779" cy="1179089"/>
            </a:xfrm>
          </p:grpSpPr>
          <p:sp>
            <p:nvSpPr>
              <p:cNvPr id="1740" name="Google Shape;1740;p135"/>
              <p:cNvSpPr/>
              <p:nvPr/>
            </p:nvSpPr>
            <p:spPr>
              <a:xfrm>
                <a:off x="5859561" y="1701961"/>
                <a:ext cx="980819" cy="980827"/>
              </a:xfrm>
              <a:custGeom>
                <a:avLst/>
                <a:gdLst/>
                <a:ahLst/>
                <a:cxnLst/>
                <a:rect l="l" t="t" r="r" b="b"/>
                <a:pathLst>
                  <a:path w="980819" h="980827" extrusionOk="0">
                    <a:moveTo>
                      <a:pt x="490520" y="0"/>
                    </a:moveTo>
                    <a:cubicBezTo>
                      <a:pt x="761312" y="0"/>
                      <a:pt x="980819" y="219551"/>
                      <a:pt x="980819" y="490414"/>
                    </a:cubicBezTo>
                    <a:cubicBezTo>
                      <a:pt x="980819" y="761277"/>
                      <a:pt x="761312" y="980827"/>
                      <a:pt x="490520" y="980827"/>
                    </a:cubicBezTo>
                    <a:cubicBezTo>
                      <a:pt x="219728" y="980827"/>
                      <a:pt x="0" y="761277"/>
                      <a:pt x="0" y="490414"/>
                    </a:cubicBezTo>
                    <a:cubicBezTo>
                      <a:pt x="0" y="219551"/>
                      <a:pt x="219728" y="0"/>
                      <a:pt x="4905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1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41" name="Google Shape;1741;p135"/>
              <p:cNvSpPr/>
              <p:nvPr/>
            </p:nvSpPr>
            <p:spPr>
              <a:xfrm>
                <a:off x="5779981" y="1602829"/>
                <a:ext cx="4774779" cy="117908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933" y="0"/>
                    </a:moveTo>
                    <a:lnTo>
                      <a:pt x="2667" y="0"/>
                    </a:lnTo>
                    <a:cubicBezTo>
                      <a:pt x="1193" y="0"/>
                      <a:pt x="0" y="4832"/>
                      <a:pt x="0" y="10800"/>
                    </a:cubicBezTo>
                    <a:lnTo>
                      <a:pt x="0" y="10800"/>
                    </a:lnTo>
                    <a:cubicBezTo>
                      <a:pt x="0" y="16768"/>
                      <a:pt x="1193" y="21600"/>
                      <a:pt x="2667" y="21600"/>
                    </a:cubicBezTo>
                    <a:lnTo>
                      <a:pt x="18933" y="21600"/>
                    </a:lnTo>
                    <a:cubicBezTo>
                      <a:pt x="20407" y="21600"/>
                      <a:pt x="21600" y="16768"/>
                      <a:pt x="21600" y="10800"/>
                    </a:cubicBezTo>
                    <a:lnTo>
                      <a:pt x="21600" y="10800"/>
                    </a:lnTo>
                    <a:cubicBezTo>
                      <a:pt x="21600" y="4832"/>
                      <a:pt x="20407" y="0"/>
                      <a:pt x="18933" y="0"/>
                    </a:cubicBezTo>
                    <a:close/>
                    <a:moveTo>
                      <a:pt x="2579" y="19784"/>
                    </a:moveTo>
                    <a:cubicBezTo>
                      <a:pt x="1354" y="19784"/>
                      <a:pt x="360" y="15762"/>
                      <a:pt x="360" y="10800"/>
                    </a:cubicBezTo>
                    <a:cubicBezTo>
                      <a:pt x="360" y="5838"/>
                      <a:pt x="1354" y="1816"/>
                      <a:pt x="2579" y="1816"/>
                    </a:cubicBezTo>
                    <a:cubicBezTo>
                      <a:pt x="3804" y="1816"/>
                      <a:pt x="4797" y="5838"/>
                      <a:pt x="4797" y="10800"/>
                    </a:cubicBezTo>
                    <a:cubicBezTo>
                      <a:pt x="4797" y="15762"/>
                      <a:pt x="3804" y="19784"/>
                      <a:pt x="2579" y="19784"/>
                    </a:cubicBezTo>
                    <a:close/>
                  </a:path>
                </a:pathLst>
              </a:custGeom>
              <a:solidFill>
                <a:srgbClr val="F6A2DD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Arial" panose="020B0604020202020204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742" name="Google Shape;1742;p135"/>
            <p:cNvGrpSpPr/>
            <p:nvPr/>
          </p:nvGrpSpPr>
          <p:grpSpPr>
            <a:xfrm>
              <a:off x="5044736" y="1243816"/>
              <a:ext cx="2589440" cy="809717"/>
              <a:chOff x="332935" y="2682831"/>
              <a:chExt cx="2997544" cy="1069705"/>
            </a:xfrm>
          </p:grpSpPr>
          <p:sp>
            <p:nvSpPr>
              <p:cNvPr id="1743" name="Google Shape;1743;p135"/>
              <p:cNvSpPr txBox="1"/>
              <p:nvPr/>
            </p:nvSpPr>
            <p:spPr>
              <a:xfrm>
                <a:off x="332935" y="2682831"/>
                <a:ext cx="2997544" cy="406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925" rIns="0" bIns="60925" anchor="b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Acknowledge the Problem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44" name="Google Shape;1744;p135"/>
              <p:cNvSpPr txBox="1"/>
              <p:nvPr/>
            </p:nvSpPr>
            <p:spPr>
              <a:xfrm>
                <a:off x="332935" y="3025740"/>
                <a:ext cx="2997544" cy="726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925" rIns="0" bIns="609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Recognize customers' emotions as well, so they understand you're there to assist them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745" name="Google Shape;1745;p135"/>
          <p:cNvGrpSpPr/>
          <p:nvPr/>
        </p:nvGrpSpPr>
        <p:grpSpPr>
          <a:xfrm>
            <a:off x="5536693" y="2884564"/>
            <a:ext cx="4919272" cy="1190021"/>
            <a:chOff x="4152520" y="2163423"/>
            <a:chExt cx="3689454" cy="892516"/>
          </a:xfrm>
        </p:grpSpPr>
        <p:grpSp>
          <p:nvGrpSpPr>
            <p:cNvPr id="1746" name="Google Shape;1746;p135"/>
            <p:cNvGrpSpPr/>
            <p:nvPr/>
          </p:nvGrpSpPr>
          <p:grpSpPr>
            <a:xfrm>
              <a:off x="4152520" y="2163423"/>
              <a:ext cx="3689454" cy="892516"/>
              <a:chOff x="5779981" y="2877518"/>
              <a:chExt cx="4774779" cy="1179089"/>
            </a:xfrm>
          </p:grpSpPr>
          <p:sp>
            <p:nvSpPr>
              <p:cNvPr id="1747" name="Google Shape;1747;p135"/>
              <p:cNvSpPr/>
              <p:nvPr/>
            </p:nvSpPr>
            <p:spPr>
              <a:xfrm>
                <a:off x="5859560" y="2976650"/>
                <a:ext cx="980819" cy="980827"/>
              </a:xfrm>
              <a:custGeom>
                <a:avLst/>
                <a:gdLst/>
                <a:ahLst/>
                <a:cxnLst/>
                <a:rect l="l" t="t" r="r" b="b"/>
                <a:pathLst>
                  <a:path w="980819" h="980827" extrusionOk="0">
                    <a:moveTo>
                      <a:pt x="490520" y="0"/>
                    </a:moveTo>
                    <a:cubicBezTo>
                      <a:pt x="761312" y="0"/>
                      <a:pt x="980819" y="219551"/>
                      <a:pt x="980819" y="490414"/>
                    </a:cubicBezTo>
                    <a:cubicBezTo>
                      <a:pt x="980819" y="761277"/>
                      <a:pt x="761312" y="980827"/>
                      <a:pt x="490520" y="980827"/>
                    </a:cubicBezTo>
                    <a:cubicBezTo>
                      <a:pt x="219728" y="980827"/>
                      <a:pt x="0" y="761277"/>
                      <a:pt x="0" y="490414"/>
                    </a:cubicBezTo>
                    <a:cubicBezTo>
                      <a:pt x="0" y="219551"/>
                      <a:pt x="219728" y="0"/>
                      <a:pt x="4905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2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48" name="Google Shape;1748;p135"/>
              <p:cNvSpPr/>
              <p:nvPr/>
            </p:nvSpPr>
            <p:spPr>
              <a:xfrm>
                <a:off x="5779981" y="2877518"/>
                <a:ext cx="4774779" cy="117908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933" y="0"/>
                    </a:moveTo>
                    <a:lnTo>
                      <a:pt x="2667" y="0"/>
                    </a:lnTo>
                    <a:cubicBezTo>
                      <a:pt x="1193" y="0"/>
                      <a:pt x="0" y="4832"/>
                      <a:pt x="0" y="10800"/>
                    </a:cubicBezTo>
                    <a:lnTo>
                      <a:pt x="0" y="10800"/>
                    </a:lnTo>
                    <a:cubicBezTo>
                      <a:pt x="0" y="16768"/>
                      <a:pt x="1193" y="21600"/>
                      <a:pt x="2667" y="21600"/>
                    </a:cubicBezTo>
                    <a:lnTo>
                      <a:pt x="18933" y="21600"/>
                    </a:lnTo>
                    <a:cubicBezTo>
                      <a:pt x="20407" y="21600"/>
                      <a:pt x="21600" y="16768"/>
                      <a:pt x="21600" y="10800"/>
                    </a:cubicBezTo>
                    <a:lnTo>
                      <a:pt x="21600" y="10800"/>
                    </a:lnTo>
                    <a:cubicBezTo>
                      <a:pt x="21600" y="4832"/>
                      <a:pt x="20407" y="0"/>
                      <a:pt x="18933" y="0"/>
                    </a:cubicBezTo>
                    <a:close/>
                    <a:moveTo>
                      <a:pt x="2579" y="19784"/>
                    </a:moveTo>
                    <a:cubicBezTo>
                      <a:pt x="1354" y="19784"/>
                      <a:pt x="360" y="15762"/>
                      <a:pt x="360" y="10800"/>
                    </a:cubicBezTo>
                    <a:cubicBezTo>
                      <a:pt x="360" y="5838"/>
                      <a:pt x="1354" y="1816"/>
                      <a:pt x="2579" y="1816"/>
                    </a:cubicBezTo>
                    <a:cubicBezTo>
                      <a:pt x="3804" y="1816"/>
                      <a:pt x="4797" y="5838"/>
                      <a:pt x="4797" y="10800"/>
                    </a:cubicBezTo>
                    <a:cubicBezTo>
                      <a:pt x="4797" y="15762"/>
                      <a:pt x="3804" y="19784"/>
                      <a:pt x="2579" y="197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Arial" panose="020B0604020202020204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749" name="Google Shape;1749;p135"/>
            <p:cNvGrpSpPr/>
            <p:nvPr/>
          </p:nvGrpSpPr>
          <p:grpSpPr>
            <a:xfrm>
              <a:off x="5096530" y="2235008"/>
              <a:ext cx="2589440" cy="809717"/>
              <a:chOff x="332935" y="2682831"/>
              <a:chExt cx="2997544" cy="1069705"/>
            </a:xfrm>
          </p:grpSpPr>
          <p:sp>
            <p:nvSpPr>
              <p:cNvPr id="1750" name="Google Shape;1750;p135"/>
              <p:cNvSpPr txBox="1"/>
              <p:nvPr/>
            </p:nvSpPr>
            <p:spPr>
              <a:xfrm>
                <a:off x="332935" y="2682831"/>
                <a:ext cx="2997544" cy="406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925" rIns="0" bIns="60925" anchor="b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Focus on a Solution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51" name="Google Shape;1751;p135"/>
              <p:cNvSpPr txBox="1"/>
              <p:nvPr/>
            </p:nvSpPr>
            <p:spPr>
              <a:xfrm>
                <a:off x="332935" y="3025740"/>
                <a:ext cx="2937587" cy="726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925" rIns="0" bIns="609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Steer the conversation toward resolving the issue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752" name="Google Shape;1752;p135"/>
          <p:cNvGrpSpPr/>
          <p:nvPr/>
        </p:nvGrpSpPr>
        <p:grpSpPr>
          <a:xfrm>
            <a:off x="5536692" y="4171073"/>
            <a:ext cx="5094884" cy="1190021"/>
            <a:chOff x="4152519" y="3128305"/>
            <a:chExt cx="3821163" cy="892516"/>
          </a:xfrm>
        </p:grpSpPr>
        <p:grpSp>
          <p:nvGrpSpPr>
            <p:cNvPr id="1753" name="Google Shape;1753;p135"/>
            <p:cNvGrpSpPr/>
            <p:nvPr/>
          </p:nvGrpSpPr>
          <p:grpSpPr>
            <a:xfrm>
              <a:off x="4152519" y="3128305"/>
              <a:ext cx="3821163" cy="892516"/>
              <a:chOff x="5779981" y="4152208"/>
              <a:chExt cx="4774779" cy="1179089"/>
            </a:xfrm>
          </p:grpSpPr>
          <p:sp>
            <p:nvSpPr>
              <p:cNvPr id="1754" name="Google Shape;1754;p135"/>
              <p:cNvSpPr/>
              <p:nvPr/>
            </p:nvSpPr>
            <p:spPr>
              <a:xfrm>
                <a:off x="5859561" y="4251340"/>
                <a:ext cx="980819" cy="980827"/>
              </a:xfrm>
              <a:custGeom>
                <a:avLst/>
                <a:gdLst/>
                <a:ahLst/>
                <a:cxnLst/>
                <a:rect l="l" t="t" r="r" b="b"/>
                <a:pathLst>
                  <a:path w="980819" h="980827" extrusionOk="0">
                    <a:moveTo>
                      <a:pt x="490520" y="0"/>
                    </a:moveTo>
                    <a:cubicBezTo>
                      <a:pt x="761312" y="0"/>
                      <a:pt x="980819" y="219551"/>
                      <a:pt x="980819" y="490414"/>
                    </a:cubicBezTo>
                    <a:cubicBezTo>
                      <a:pt x="980819" y="761277"/>
                      <a:pt x="761312" y="980827"/>
                      <a:pt x="490520" y="980827"/>
                    </a:cubicBezTo>
                    <a:cubicBezTo>
                      <a:pt x="219728" y="980827"/>
                      <a:pt x="0" y="761277"/>
                      <a:pt x="0" y="490414"/>
                    </a:cubicBezTo>
                    <a:cubicBezTo>
                      <a:pt x="0" y="219551"/>
                      <a:pt x="219728" y="0"/>
                      <a:pt x="4905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3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55" name="Google Shape;1755;p135"/>
              <p:cNvSpPr/>
              <p:nvPr/>
            </p:nvSpPr>
            <p:spPr>
              <a:xfrm>
                <a:off x="5779981" y="4152208"/>
                <a:ext cx="4774779" cy="117908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933" y="0"/>
                    </a:moveTo>
                    <a:lnTo>
                      <a:pt x="2667" y="0"/>
                    </a:lnTo>
                    <a:cubicBezTo>
                      <a:pt x="1193" y="0"/>
                      <a:pt x="0" y="4832"/>
                      <a:pt x="0" y="10800"/>
                    </a:cubicBezTo>
                    <a:lnTo>
                      <a:pt x="0" y="10800"/>
                    </a:lnTo>
                    <a:cubicBezTo>
                      <a:pt x="0" y="16768"/>
                      <a:pt x="1193" y="21600"/>
                      <a:pt x="2667" y="21600"/>
                    </a:cubicBezTo>
                    <a:lnTo>
                      <a:pt x="18933" y="21600"/>
                    </a:lnTo>
                    <a:cubicBezTo>
                      <a:pt x="20407" y="21600"/>
                      <a:pt x="21600" y="16768"/>
                      <a:pt x="21600" y="10800"/>
                    </a:cubicBezTo>
                    <a:lnTo>
                      <a:pt x="21600" y="10800"/>
                    </a:lnTo>
                    <a:cubicBezTo>
                      <a:pt x="21600" y="4832"/>
                      <a:pt x="20407" y="0"/>
                      <a:pt x="18933" y="0"/>
                    </a:cubicBezTo>
                    <a:close/>
                    <a:moveTo>
                      <a:pt x="2579" y="19784"/>
                    </a:moveTo>
                    <a:cubicBezTo>
                      <a:pt x="1354" y="19784"/>
                      <a:pt x="360" y="15762"/>
                      <a:pt x="360" y="10800"/>
                    </a:cubicBezTo>
                    <a:cubicBezTo>
                      <a:pt x="360" y="5838"/>
                      <a:pt x="1354" y="1816"/>
                      <a:pt x="2579" y="1816"/>
                    </a:cubicBezTo>
                    <a:cubicBezTo>
                      <a:pt x="3804" y="1816"/>
                      <a:pt x="4797" y="5838"/>
                      <a:pt x="4797" y="10800"/>
                    </a:cubicBezTo>
                    <a:cubicBezTo>
                      <a:pt x="4797" y="15762"/>
                      <a:pt x="3804" y="19784"/>
                      <a:pt x="2579" y="1978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Arial" panose="020B0604020202020204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1756" name="Google Shape;1756;p135"/>
            <p:cNvGrpSpPr/>
            <p:nvPr/>
          </p:nvGrpSpPr>
          <p:grpSpPr>
            <a:xfrm>
              <a:off x="5096529" y="3186962"/>
              <a:ext cx="2644595" cy="809717"/>
              <a:chOff x="332935" y="2682831"/>
              <a:chExt cx="2997544" cy="1069706"/>
            </a:xfrm>
          </p:grpSpPr>
          <p:sp>
            <p:nvSpPr>
              <p:cNvPr id="1757" name="Google Shape;1757;p135"/>
              <p:cNvSpPr txBox="1"/>
              <p:nvPr/>
            </p:nvSpPr>
            <p:spPr>
              <a:xfrm>
                <a:off x="332935" y="2682831"/>
                <a:ext cx="2997544" cy="406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925" rIns="0" bIns="60925" anchor="b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r>
                  <a:rPr lang="en-US" sz="1900" b="1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Follow Up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58" name="Google Shape;1758;p135"/>
              <p:cNvSpPr txBox="1"/>
              <p:nvPr/>
            </p:nvSpPr>
            <p:spPr>
              <a:xfrm>
                <a:off x="332935" y="3025740"/>
                <a:ext cx="2997544" cy="726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925" rIns="0" bIns="609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Ascertain that issues has been resolved with the individual that he / she assigned it</a:t>
                </a:r>
                <a:endParaRPr sz="19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759" name="Google Shape;1759;p135"/>
          <p:cNvSpPr/>
          <p:nvPr/>
        </p:nvSpPr>
        <p:spPr>
          <a:xfrm>
            <a:off x="1523943" y="1848211"/>
            <a:ext cx="1616048" cy="2311699"/>
          </a:xfrm>
          <a:custGeom>
            <a:avLst/>
            <a:gdLst/>
            <a:ahLst/>
            <a:cxnLst/>
            <a:rect l="l" t="t" r="r" b="b"/>
            <a:pathLst>
              <a:path w="21600" h="21187" extrusionOk="0">
                <a:moveTo>
                  <a:pt x="21600" y="13561"/>
                </a:moveTo>
                <a:lnTo>
                  <a:pt x="21600" y="1640"/>
                </a:lnTo>
                <a:cubicBezTo>
                  <a:pt x="21600" y="641"/>
                  <a:pt x="20259" y="-129"/>
                  <a:pt x="18772" y="18"/>
                </a:cubicBezTo>
                <a:cubicBezTo>
                  <a:pt x="8118" y="1165"/>
                  <a:pt x="0" y="7355"/>
                  <a:pt x="0" y="14839"/>
                </a:cubicBezTo>
                <a:cubicBezTo>
                  <a:pt x="0" y="16706"/>
                  <a:pt x="512" y="18491"/>
                  <a:pt x="1438" y="20145"/>
                </a:cubicBezTo>
                <a:cubicBezTo>
                  <a:pt x="1975" y="21078"/>
                  <a:pt x="3632" y="21471"/>
                  <a:pt x="4925" y="20963"/>
                </a:cubicBezTo>
                <a:lnTo>
                  <a:pt x="20381" y="14970"/>
                </a:lnTo>
                <a:cubicBezTo>
                  <a:pt x="21137" y="14691"/>
                  <a:pt x="21600" y="14151"/>
                  <a:pt x="21600" y="1356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60" name="Google Shape;1760;p135"/>
          <p:cNvSpPr txBox="1"/>
          <p:nvPr/>
        </p:nvSpPr>
        <p:spPr>
          <a:xfrm>
            <a:off x="2070433" y="2788079"/>
            <a:ext cx="728396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1" name="Google Shape;1761;p135"/>
          <p:cNvSpPr/>
          <p:nvPr/>
        </p:nvSpPr>
        <p:spPr>
          <a:xfrm>
            <a:off x="3256720" y="1848211"/>
            <a:ext cx="1616048" cy="2312124"/>
          </a:xfrm>
          <a:custGeom>
            <a:avLst/>
            <a:gdLst/>
            <a:ahLst/>
            <a:cxnLst/>
            <a:rect l="l" t="t" r="r" b="b"/>
            <a:pathLst>
              <a:path w="21600" h="21174" extrusionOk="0">
                <a:moveTo>
                  <a:pt x="1219" y="14962"/>
                </a:moveTo>
                <a:lnTo>
                  <a:pt x="16675" y="20951"/>
                </a:lnTo>
                <a:cubicBezTo>
                  <a:pt x="17968" y="21458"/>
                  <a:pt x="19625" y="21065"/>
                  <a:pt x="20162" y="20133"/>
                </a:cubicBezTo>
                <a:cubicBezTo>
                  <a:pt x="21088" y="18480"/>
                  <a:pt x="21600" y="16696"/>
                  <a:pt x="21600" y="14831"/>
                </a:cubicBezTo>
                <a:cubicBezTo>
                  <a:pt x="21600" y="7369"/>
                  <a:pt x="13457" y="1167"/>
                  <a:pt x="2828" y="22"/>
                </a:cubicBezTo>
                <a:cubicBezTo>
                  <a:pt x="1341" y="-142"/>
                  <a:pt x="0" y="627"/>
                  <a:pt x="0" y="1642"/>
                </a:cubicBezTo>
                <a:lnTo>
                  <a:pt x="0" y="13554"/>
                </a:lnTo>
                <a:cubicBezTo>
                  <a:pt x="0" y="14127"/>
                  <a:pt x="463" y="14667"/>
                  <a:pt x="1219" y="149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62" name="Google Shape;1762;p135"/>
          <p:cNvSpPr txBox="1"/>
          <p:nvPr/>
        </p:nvSpPr>
        <p:spPr>
          <a:xfrm>
            <a:off x="3700545" y="2790671"/>
            <a:ext cx="728396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3" name="Google Shape;1763;p135"/>
          <p:cNvSpPr/>
          <p:nvPr/>
        </p:nvSpPr>
        <p:spPr>
          <a:xfrm>
            <a:off x="1870500" y="3545688"/>
            <a:ext cx="2681465" cy="1553637"/>
          </a:xfrm>
          <a:custGeom>
            <a:avLst/>
            <a:gdLst/>
            <a:ahLst/>
            <a:cxnLst/>
            <a:rect l="l" t="t" r="r" b="b"/>
            <a:pathLst>
              <a:path w="21127" h="21489" extrusionOk="0">
                <a:moveTo>
                  <a:pt x="9842" y="334"/>
                </a:moveTo>
                <a:lnTo>
                  <a:pt x="717" y="9404"/>
                </a:lnTo>
                <a:cubicBezTo>
                  <a:pt x="-45" y="10170"/>
                  <a:pt x="-232" y="11925"/>
                  <a:pt x="314" y="13086"/>
                </a:cubicBezTo>
                <a:cubicBezTo>
                  <a:pt x="2728" y="18227"/>
                  <a:pt x="6422" y="21489"/>
                  <a:pt x="10561" y="21489"/>
                </a:cubicBezTo>
                <a:cubicBezTo>
                  <a:pt x="14700" y="21489"/>
                  <a:pt x="18393" y="18202"/>
                  <a:pt x="20808" y="13086"/>
                </a:cubicBezTo>
                <a:cubicBezTo>
                  <a:pt x="21368" y="11900"/>
                  <a:pt x="21167" y="10145"/>
                  <a:pt x="20405" y="9404"/>
                </a:cubicBezTo>
                <a:lnTo>
                  <a:pt x="11279" y="334"/>
                </a:lnTo>
                <a:cubicBezTo>
                  <a:pt x="10834" y="-111"/>
                  <a:pt x="10288" y="-111"/>
                  <a:pt x="9842" y="3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64" name="Google Shape;1764;p135"/>
          <p:cNvSpPr txBox="1"/>
          <p:nvPr/>
        </p:nvSpPr>
        <p:spPr>
          <a:xfrm>
            <a:off x="2831899" y="4202907"/>
            <a:ext cx="728396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65" name="Google Shape;1765;p1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36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36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36"/>
          <p:cNvSpPr txBox="1"/>
          <p:nvPr/>
        </p:nvSpPr>
        <p:spPr>
          <a:xfrm>
            <a:off x="478775" y="4778600"/>
            <a:ext cx="6092400" cy="13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Value Selling &amp; Negotiation</a:t>
            </a:r>
            <a:endParaRPr sz="3200" b="1">
              <a:latin typeface="Signika"/>
              <a:ea typeface="Signika"/>
              <a:cs typeface="Signika"/>
              <a:sym typeface="Signik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2500" b="1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rPr>
              <a:t>(More applicable to Success Team)</a:t>
            </a:r>
            <a:endParaRPr sz="2500" b="1">
              <a:solidFill>
                <a:schemeClr val="dk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73" name="Google Shape;1773;p136"/>
          <p:cNvSpPr txBox="1"/>
          <p:nvPr>
            <p:ph type="sldNum" idx="12"/>
          </p:nvPr>
        </p:nvSpPr>
        <p:spPr>
          <a:xfrm>
            <a:off x="14486848" y="8425631"/>
            <a:ext cx="975600" cy="69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3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9" name="Google Shape;1779;p137"/>
          <p:cNvSpPr txBox="1"/>
          <p:nvPr/>
        </p:nvSpPr>
        <p:spPr>
          <a:xfrm>
            <a:off x="5574759" y="850333"/>
            <a:ext cx="53364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Negotiation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80" name="Google Shape;1780;p137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Solution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81" name="Google Shape;1781;p137"/>
          <p:cNvSpPr txBox="1"/>
          <p:nvPr/>
        </p:nvSpPr>
        <p:spPr>
          <a:xfrm>
            <a:off x="-459807" y="885867"/>
            <a:ext cx="5996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Proposal - Value Selling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1782" name="Google Shape;1782;p137"/>
          <p:cNvCxnSpPr/>
          <p:nvPr/>
        </p:nvCxnSpPr>
        <p:spPr>
          <a:xfrm flipH="1">
            <a:off x="5924500" y="972567"/>
            <a:ext cx="3600" cy="54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3" name="Google Shape;1783;p137"/>
          <p:cNvSpPr txBox="1"/>
          <p:nvPr/>
        </p:nvSpPr>
        <p:spPr>
          <a:xfrm>
            <a:off x="167500" y="3742000"/>
            <a:ext cx="2614500" cy="2606400"/>
          </a:xfrm>
          <a:prstGeom prst="rect">
            <a:avLst/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Main features for adoption: </a:t>
            </a:r>
            <a:endParaRPr sz="15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 panose="02000000000000000000"/>
              <a:buAutoNum type="alphaLcPeriod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 Engage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AutoNum type="alphaLcPeriod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Beep QR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AutoNum type="alphaLcPeriod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Beep CashBack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AutoNum type="alphaLcPeriod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BO (Login frequency, Reports, Promotion)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84" name="Google Shape;1784;p137"/>
          <p:cNvSpPr/>
          <p:nvPr/>
        </p:nvSpPr>
        <p:spPr>
          <a:xfrm>
            <a:off x="5924500" y="1435333"/>
            <a:ext cx="6248399" cy="435266"/>
          </a:xfrm>
          <a:custGeom>
            <a:avLst/>
            <a:gdLst/>
            <a:ahLst/>
            <a:cxnLst/>
            <a:rect l="l" t="t" r="r" b="b"/>
            <a:pathLst>
              <a:path w="12191998" h="596255" extrusionOk="0">
                <a:moveTo>
                  <a:pt x="0" y="0"/>
                </a:moveTo>
                <a:lnTo>
                  <a:pt x="375105" y="59483"/>
                </a:lnTo>
                <a:cubicBezTo>
                  <a:pt x="2133479" y="320354"/>
                  <a:pt x="4066711" y="464610"/>
                  <a:pt x="6095999" y="464610"/>
                </a:cubicBezTo>
                <a:cubicBezTo>
                  <a:pt x="8125287" y="464610"/>
                  <a:pt x="10058519" y="320354"/>
                  <a:pt x="11816892" y="59483"/>
                </a:cubicBezTo>
                <a:lnTo>
                  <a:pt x="12191998" y="0"/>
                </a:lnTo>
                <a:lnTo>
                  <a:pt x="12191998" y="128581"/>
                </a:lnTo>
                <a:lnTo>
                  <a:pt x="11868134" y="180782"/>
                </a:lnTo>
                <a:cubicBezTo>
                  <a:pt x="10094011" y="448315"/>
                  <a:pt x="8143463" y="596255"/>
                  <a:pt x="6095999" y="596255"/>
                </a:cubicBezTo>
                <a:cubicBezTo>
                  <a:pt x="4048534" y="596255"/>
                  <a:pt x="2097986" y="448315"/>
                  <a:pt x="323863" y="180782"/>
                </a:cubicBezTo>
                <a:lnTo>
                  <a:pt x="0" y="128581"/>
                </a:lnTo>
                <a:close/>
              </a:path>
            </a:pathLst>
          </a:custGeom>
          <a:solidFill>
            <a:srgbClr val="06395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85" name="Google Shape;1785;p137"/>
          <p:cNvSpPr/>
          <p:nvPr/>
        </p:nvSpPr>
        <p:spPr>
          <a:xfrm>
            <a:off x="9130569" y="1364267"/>
            <a:ext cx="2808803" cy="3209328"/>
          </a:xfrm>
          <a:custGeom>
            <a:avLst/>
            <a:gdLst/>
            <a:ahLst/>
            <a:cxnLst/>
            <a:rect l="l" t="t" r="r" b="b"/>
            <a:pathLst>
              <a:path w="20826" h="21600" extrusionOk="0">
                <a:moveTo>
                  <a:pt x="3575" y="0"/>
                </a:moveTo>
                <a:lnTo>
                  <a:pt x="108" y="13909"/>
                </a:lnTo>
                <a:cubicBezTo>
                  <a:pt x="-387" y="15860"/>
                  <a:pt x="870" y="17810"/>
                  <a:pt x="2851" y="18251"/>
                </a:cubicBezTo>
                <a:lnTo>
                  <a:pt x="17251" y="21600"/>
                </a:lnTo>
                <a:lnTo>
                  <a:pt x="20718" y="7691"/>
                </a:lnTo>
                <a:cubicBezTo>
                  <a:pt x="21213" y="5740"/>
                  <a:pt x="19956" y="3790"/>
                  <a:pt x="17975" y="3349"/>
                </a:cubicBezTo>
                <a:lnTo>
                  <a:pt x="3575" y="0"/>
                </a:lnTo>
                <a:close/>
                <a:moveTo>
                  <a:pt x="4108" y="2686"/>
                </a:moveTo>
                <a:cubicBezTo>
                  <a:pt x="4299" y="1950"/>
                  <a:pt x="5061" y="1509"/>
                  <a:pt x="5823" y="1656"/>
                </a:cubicBezTo>
                <a:cubicBezTo>
                  <a:pt x="6584" y="1840"/>
                  <a:pt x="7042" y="2576"/>
                  <a:pt x="6889" y="3312"/>
                </a:cubicBezTo>
                <a:cubicBezTo>
                  <a:pt x="6699" y="4048"/>
                  <a:pt x="5937" y="4489"/>
                  <a:pt x="5175" y="4342"/>
                </a:cubicBezTo>
                <a:cubicBezTo>
                  <a:pt x="4413" y="4158"/>
                  <a:pt x="3918" y="3422"/>
                  <a:pt x="4108" y="2686"/>
                </a:cubicBezTo>
                <a:close/>
              </a:path>
            </a:pathLst>
          </a:custGeom>
          <a:solidFill>
            <a:srgbClr val="FFCC4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86" name="Google Shape;1786;p137"/>
          <p:cNvSpPr/>
          <p:nvPr/>
        </p:nvSpPr>
        <p:spPr>
          <a:xfrm>
            <a:off x="9072933" y="2093550"/>
            <a:ext cx="26763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609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negotiation between a buyer and a</a:t>
            </a: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seller to close a </a:t>
            </a: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deal/ to retain the merchant</a:t>
            </a:r>
            <a:endParaRPr sz="1600"/>
          </a:p>
        </p:txBody>
      </p:sp>
      <p:sp>
        <p:nvSpPr>
          <p:cNvPr id="1787" name="Google Shape;1787;p137"/>
          <p:cNvSpPr/>
          <p:nvPr/>
        </p:nvSpPr>
        <p:spPr>
          <a:xfrm>
            <a:off x="6215933" y="4573600"/>
            <a:ext cx="4717656" cy="1226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1361" y="10800"/>
                </a:lnTo>
                <a:close/>
              </a:path>
            </a:pathLst>
          </a:custGeom>
          <a:noFill/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88" name="Google Shape;1788;p137"/>
          <p:cNvSpPr/>
          <p:nvPr/>
        </p:nvSpPr>
        <p:spPr>
          <a:xfrm>
            <a:off x="6782633" y="4661983"/>
            <a:ext cx="3851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the </a:t>
            </a:r>
            <a:r>
              <a:rPr lang="en-US" sz="15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urgency</a:t>
            </a: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and get the merchant to </a:t>
            </a:r>
            <a:r>
              <a:rPr lang="en-US" sz="15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 on the spot (COTS)</a:t>
            </a:r>
            <a:r>
              <a:rPr lang="en-US" sz="150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/</a:t>
            </a: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b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50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accept the 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suggestion/proposal</a:t>
            </a:r>
            <a:endParaRPr sz="150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89" name="Google Shape;1789;p137"/>
          <p:cNvSpPr/>
          <p:nvPr/>
        </p:nvSpPr>
        <p:spPr>
          <a:xfrm>
            <a:off x="0" y="1435333"/>
            <a:ext cx="5882639" cy="435266"/>
          </a:xfrm>
          <a:custGeom>
            <a:avLst/>
            <a:gdLst/>
            <a:ahLst/>
            <a:cxnLst/>
            <a:rect l="l" t="t" r="r" b="b"/>
            <a:pathLst>
              <a:path w="12191998" h="596255" extrusionOk="0">
                <a:moveTo>
                  <a:pt x="0" y="0"/>
                </a:moveTo>
                <a:lnTo>
                  <a:pt x="375105" y="59483"/>
                </a:lnTo>
                <a:cubicBezTo>
                  <a:pt x="2133479" y="320354"/>
                  <a:pt x="4066711" y="464610"/>
                  <a:pt x="6095999" y="464610"/>
                </a:cubicBezTo>
                <a:cubicBezTo>
                  <a:pt x="8125287" y="464610"/>
                  <a:pt x="10058519" y="320354"/>
                  <a:pt x="11816892" y="59483"/>
                </a:cubicBezTo>
                <a:lnTo>
                  <a:pt x="12191998" y="0"/>
                </a:lnTo>
                <a:lnTo>
                  <a:pt x="12191998" y="128581"/>
                </a:lnTo>
                <a:lnTo>
                  <a:pt x="11868134" y="180782"/>
                </a:lnTo>
                <a:cubicBezTo>
                  <a:pt x="10094011" y="448315"/>
                  <a:pt x="8143463" y="596255"/>
                  <a:pt x="6095999" y="596255"/>
                </a:cubicBezTo>
                <a:cubicBezTo>
                  <a:pt x="4048534" y="596255"/>
                  <a:pt x="2097986" y="448315"/>
                  <a:pt x="323863" y="180782"/>
                </a:cubicBezTo>
                <a:lnTo>
                  <a:pt x="0" y="128581"/>
                </a:lnTo>
                <a:close/>
              </a:path>
            </a:pathLst>
          </a:custGeom>
          <a:solidFill>
            <a:srgbClr val="06395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90" name="Google Shape;1790;p137"/>
          <p:cNvSpPr/>
          <p:nvPr/>
        </p:nvSpPr>
        <p:spPr>
          <a:xfrm>
            <a:off x="2831369" y="1364267"/>
            <a:ext cx="2808803" cy="3209328"/>
          </a:xfrm>
          <a:custGeom>
            <a:avLst/>
            <a:gdLst/>
            <a:ahLst/>
            <a:cxnLst/>
            <a:rect l="l" t="t" r="r" b="b"/>
            <a:pathLst>
              <a:path w="20826" h="21600" extrusionOk="0">
                <a:moveTo>
                  <a:pt x="3575" y="0"/>
                </a:moveTo>
                <a:lnTo>
                  <a:pt x="108" y="13909"/>
                </a:lnTo>
                <a:cubicBezTo>
                  <a:pt x="-387" y="15860"/>
                  <a:pt x="870" y="17810"/>
                  <a:pt x="2851" y="18251"/>
                </a:cubicBezTo>
                <a:lnTo>
                  <a:pt x="17251" y="21600"/>
                </a:lnTo>
                <a:lnTo>
                  <a:pt x="20718" y="7691"/>
                </a:lnTo>
                <a:cubicBezTo>
                  <a:pt x="21213" y="5740"/>
                  <a:pt x="19956" y="3790"/>
                  <a:pt x="17975" y="3349"/>
                </a:cubicBezTo>
                <a:lnTo>
                  <a:pt x="3575" y="0"/>
                </a:lnTo>
                <a:close/>
                <a:moveTo>
                  <a:pt x="4108" y="2686"/>
                </a:moveTo>
                <a:cubicBezTo>
                  <a:pt x="4299" y="1950"/>
                  <a:pt x="5061" y="1509"/>
                  <a:pt x="5823" y="1656"/>
                </a:cubicBezTo>
                <a:cubicBezTo>
                  <a:pt x="6584" y="1840"/>
                  <a:pt x="7042" y="2576"/>
                  <a:pt x="6889" y="3312"/>
                </a:cubicBezTo>
                <a:cubicBezTo>
                  <a:pt x="6699" y="4048"/>
                  <a:pt x="5937" y="4489"/>
                  <a:pt x="5175" y="4342"/>
                </a:cubicBezTo>
                <a:cubicBezTo>
                  <a:pt x="4413" y="4158"/>
                  <a:pt x="3918" y="3422"/>
                  <a:pt x="4108" y="2686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91" name="Google Shape;1791;p137"/>
          <p:cNvSpPr/>
          <p:nvPr/>
        </p:nvSpPr>
        <p:spPr>
          <a:xfrm>
            <a:off x="3179500" y="2087200"/>
            <a:ext cx="2205900" cy="12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recommend any available feature/ provide workaround after identifying pain points /opportunities.</a:t>
            </a:r>
            <a:endParaRPr sz="16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792" name="Google Shape;1792;p137"/>
          <p:cNvPicPr preferRelativeResize="0"/>
          <p:nvPr/>
        </p:nvPicPr>
        <p:blipFill rotWithShape="1">
          <a:blip r:embed="rId2"/>
          <a:srcRect l="2453" r="2462"/>
          <a:stretch>
            <a:fillRect/>
          </a:stretch>
        </p:blipFill>
        <p:spPr>
          <a:xfrm>
            <a:off x="10948944" y="233772"/>
            <a:ext cx="789382" cy="830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13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3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9" name="Google Shape;1799;p138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Proposal - Value Selling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00" name="Google Shape;1800;p138"/>
          <p:cNvSpPr/>
          <p:nvPr/>
        </p:nvSpPr>
        <p:spPr>
          <a:xfrm>
            <a:off x="7914046" y="2005233"/>
            <a:ext cx="3569700" cy="44124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1" name="Google Shape;1801;p138"/>
          <p:cNvSpPr/>
          <p:nvPr/>
        </p:nvSpPr>
        <p:spPr>
          <a:xfrm>
            <a:off x="4445933" y="1984967"/>
            <a:ext cx="34149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FFC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2" name="Google Shape;1802;p138"/>
          <p:cNvSpPr/>
          <p:nvPr/>
        </p:nvSpPr>
        <p:spPr>
          <a:xfrm>
            <a:off x="708367" y="1984967"/>
            <a:ext cx="36840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A2B9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3" name="Google Shape;1803;p138"/>
          <p:cNvSpPr/>
          <p:nvPr/>
        </p:nvSpPr>
        <p:spPr>
          <a:xfrm>
            <a:off x="147833" y="1375850"/>
            <a:ext cx="4329882" cy="663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4" name="Google Shape;1804;p138"/>
          <p:cNvSpPr/>
          <p:nvPr/>
        </p:nvSpPr>
        <p:spPr>
          <a:xfrm>
            <a:off x="4378915" y="1375750"/>
            <a:ext cx="3563700" cy="6639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2. Hardware</a:t>
            </a:r>
            <a:endParaRPr sz="19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05" name="Google Shape;1805;p138"/>
          <p:cNvSpPr/>
          <p:nvPr/>
        </p:nvSpPr>
        <p:spPr>
          <a:xfrm>
            <a:off x="7840902" y="1375567"/>
            <a:ext cx="4020139" cy="663822"/>
          </a:xfrm>
          <a:custGeom>
            <a:avLst/>
            <a:gdLst/>
            <a:ahLst/>
            <a:cxnLst/>
            <a:rect l="l" t="t" r="r" b="b"/>
            <a:pathLst>
              <a:path w="21543" h="21600" extrusionOk="0">
                <a:moveTo>
                  <a:pt x="21370" y="8361"/>
                </a:moveTo>
                <a:lnTo>
                  <a:pt x="19990" y="0"/>
                </a:lnTo>
                <a:lnTo>
                  <a:pt x="0" y="0"/>
                </a:lnTo>
                <a:lnTo>
                  <a:pt x="0" y="21600"/>
                </a:lnTo>
                <a:lnTo>
                  <a:pt x="19990" y="21600"/>
                </a:lnTo>
                <a:lnTo>
                  <a:pt x="21370" y="13239"/>
                </a:lnTo>
                <a:cubicBezTo>
                  <a:pt x="21600" y="11746"/>
                  <a:pt x="21600" y="9655"/>
                  <a:pt x="21370" y="8361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3. Offer Alternatives/Workarounds</a:t>
            </a:r>
            <a:endParaRPr sz="19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06" name="Google Shape;1806;p138"/>
          <p:cNvSpPr txBox="1"/>
          <p:nvPr/>
        </p:nvSpPr>
        <p:spPr>
          <a:xfrm>
            <a:off x="147833" y="1440967"/>
            <a:ext cx="3563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Software</a:t>
            </a:r>
            <a:endParaRPr sz="19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07" name="Google Shape;1807;p138"/>
          <p:cNvSpPr txBox="1"/>
          <p:nvPr/>
        </p:nvSpPr>
        <p:spPr>
          <a:xfrm>
            <a:off x="7840900" y="2137567"/>
            <a:ext cx="3563700" cy="3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After </a:t>
            </a: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understanding</a:t>
            </a: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</a:t>
            </a: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needs</a:t>
            </a:r>
            <a:b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Offer</a:t>
            </a: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 </a:t>
            </a: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workaround</a:t>
            </a: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achieve similar results</a:t>
            </a:r>
            <a:b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 </a:t>
            </a: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offer</a:t>
            </a: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alternative</a:t>
            </a: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setup or usage methods to get what Merchant wants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08" name="Google Shape;1808;p138"/>
          <p:cNvSpPr txBox="1"/>
          <p:nvPr/>
        </p:nvSpPr>
        <p:spPr>
          <a:xfrm>
            <a:off x="4283517" y="2137567"/>
            <a:ext cx="3563700" cy="3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Suggest suitable hardware for Merchant’s needs</a:t>
            </a:r>
            <a:b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Non-StoreHub hardware may not work well with our POS app</a:t>
            </a:r>
            <a:b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May cause issue that Care Team cannot help with</a:t>
            </a:r>
            <a:b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Our software </a:t>
            </a: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optimised</a:t>
            </a: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StoreHub hardware only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09" name="Google Shape;1809;p138"/>
          <p:cNvSpPr txBox="1"/>
          <p:nvPr/>
        </p:nvSpPr>
        <p:spPr>
          <a:xfrm>
            <a:off x="653033" y="2137567"/>
            <a:ext cx="3563700" cy="3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Suggest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suitable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plan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/</a:t>
            </a: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features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</a:t>
            </a: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needs</a:t>
            </a:r>
            <a:b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Justify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choices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with use case scenarios</a:t>
            </a:r>
            <a:b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Explain differences in different plans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10" name="Google Shape;1810;p138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= Point of Sale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11" name="Google Shape;1811;p138"/>
          <p:cNvPicPr preferRelativeResize="0"/>
          <p:nvPr/>
        </p:nvPicPr>
        <p:blipFill rotWithShape="1">
          <a:blip r:embed="rId2"/>
          <a:srcRect l="2453" r="2462"/>
          <a:stretch>
            <a:fillRect/>
          </a:stretch>
        </p:blipFill>
        <p:spPr>
          <a:xfrm>
            <a:off x="10948944" y="233772"/>
            <a:ext cx="789382" cy="830156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13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813" name="Google Shape;1813;p138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Solution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3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9" name="Google Shape;1819;p139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Proposal - Value Selling (Cont.)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20" name="Google Shape;1820;p139"/>
          <p:cNvSpPr/>
          <p:nvPr/>
        </p:nvSpPr>
        <p:spPr>
          <a:xfrm>
            <a:off x="7914046" y="2005233"/>
            <a:ext cx="3569700" cy="44124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1" name="Google Shape;1821;p139"/>
          <p:cNvSpPr/>
          <p:nvPr/>
        </p:nvSpPr>
        <p:spPr>
          <a:xfrm>
            <a:off x="4445933" y="1984967"/>
            <a:ext cx="34149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FFC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2" name="Google Shape;1822;p139"/>
          <p:cNvSpPr/>
          <p:nvPr/>
        </p:nvSpPr>
        <p:spPr>
          <a:xfrm>
            <a:off x="708367" y="1984967"/>
            <a:ext cx="36840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A2B9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3" name="Google Shape;1823;p139"/>
          <p:cNvSpPr/>
          <p:nvPr/>
        </p:nvSpPr>
        <p:spPr>
          <a:xfrm>
            <a:off x="147833" y="1375850"/>
            <a:ext cx="4329882" cy="663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24" name="Google Shape;1824;p139"/>
          <p:cNvSpPr/>
          <p:nvPr/>
        </p:nvSpPr>
        <p:spPr>
          <a:xfrm>
            <a:off x="4378915" y="1375750"/>
            <a:ext cx="3563700" cy="6639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2. Hardware</a:t>
            </a:r>
            <a:endParaRPr sz="19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25" name="Google Shape;1825;p139"/>
          <p:cNvSpPr/>
          <p:nvPr/>
        </p:nvSpPr>
        <p:spPr>
          <a:xfrm>
            <a:off x="7840902" y="1375567"/>
            <a:ext cx="4020139" cy="663822"/>
          </a:xfrm>
          <a:custGeom>
            <a:avLst/>
            <a:gdLst/>
            <a:ahLst/>
            <a:cxnLst/>
            <a:rect l="l" t="t" r="r" b="b"/>
            <a:pathLst>
              <a:path w="21543" h="21600" extrusionOk="0">
                <a:moveTo>
                  <a:pt x="21370" y="8361"/>
                </a:moveTo>
                <a:lnTo>
                  <a:pt x="19990" y="0"/>
                </a:lnTo>
                <a:lnTo>
                  <a:pt x="0" y="0"/>
                </a:lnTo>
                <a:lnTo>
                  <a:pt x="0" y="21600"/>
                </a:lnTo>
                <a:lnTo>
                  <a:pt x="19990" y="21600"/>
                </a:lnTo>
                <a:lnTo>
                  <a:pt x="21370" y="13239"/>
                </a:lnTo>
                <a:cubicBezTo>
                  <a:pt x="21600" y="11746"/>
                  <a:pt x="21600" y="9655"/>
                  <a:pt x="21370" y="8361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3. Offer Alternatives/Workarounds</a:t>
            </a:r>
            <a:endParaRPr sz="19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26" name="Google Shape;1826;p139"/>
          <p:cNvSpPr txBox="1"/>
          <p:nvPr/>
        </p:nvSpPr>
        <p:spPr>
          <a:xfrm>
            <a:off x="147833" y="1440967"/>
            <a:ext cx="3563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Software</a:t>
            </a:r>
            <a:endParaRPr sz="19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27" name="Google Shape;1827;p139"/>
          <p:cNvSpPr txBox="1"/>
          <p:nvPr/>
        </p:nvSpPr>
        <p:spPr>
          <a:xfrm>
            <a:off x="7840900" y="2137567"/>
            <a:ext cx="3563700" cy="3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Examples</a:t>
            </a:r>
            <a:endParaRPr sz="1500" b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You can use our Order Ready Notification on top of Beep QR for your drive through idea.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You can use a personal tablet to showcase your promotions using Customer Facing Display.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28" name="Google Shape;1828;p139"/>
          <p:cNvSpPr txBox="1"/>
          <p:nvPr/>
        </p:nvSpPr>
        <p:spPr>
          <a:xfrm>
            <a:off x="4477699" y="2137567"/>
            <a:ext cx="3369600" cy="4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Examples</a:t>
            </a:r>
            <a:endParaRPr sz="1500" b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We understand that the T2 may be pricier, but it’s the best device available to handle your high trx volumes.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Our software and peripherals are optimised to work with our lineup of hardware; using third-party devices may cause many issues that we cannot help solve. 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29" name="Google Shape;1829;p139"/>
          <p:cNvSpPr txBox="1"/>
          <p:nvPr/>
        </p:nvSpPr>
        <p:spPr>
          <a:xfrm>
            <a:off x="653033" y="2137567"/>
            <a:ext cx="3563700" cy="4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Examples:</a:t>
            </a:r>
            <a:endParaRPr sz="1500" b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We think the Pro plan suits your business better thanks to the lower trx fees since you use Beep very often.</a:t>
            </a:r>
            <a:b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you drop down to Starter, you won’t be able to utilise the Promotions feature anymore, which is something you mentioned your business requires. </a:t>
            </a:r>
            <a:endParaRPr sz="1300" i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30" name="Google Shape;1830;p139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= Point of Sale | trx = Transaction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31" name="Google Shape;1831;p139"/>
          <p:cNvPicPr preferRelativeResize="0"/>
          <p:nvPr/>
        </p:nvPicPr>
        <p:blipFill rotWithShape="1">
          <a:blip r:embed="rId2"/>
          <a:srcRect l="2453" r="2462"/>
          <a:stretch>
            <a:fillRect/>
          </a:stretch>
        </p:blipFill>
        <p:spPr>
          <a:xfrm>
            <a:off x="10948944" y="233772"/>
            <a:ext cx="789382" cy="830156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13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833" name="Google Shape;1833;p139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Solution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4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39" name="Google Shape;1839;p140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Negotiation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40" name="Google Shape;1840;p140"/>
          <p:cNvSpPr/>
          <p:nvPr/>
        </p:nvSpPr>
        <p:spPr>
          <a:xfrm>
            <a:off x="8099800" y="1978700"/>
            <a:ext cx="3725100" cy="44124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1" name="Google Shape;1841;p140"/>
          <p:cNvSpPr/>
          <p:nvPr/>
        </p:nvSpPr>
        <p:spPr>
          <a:xfrm>
            <a:off x="4480500" y="1958433"/>
            <a:ext cx="35637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FFC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2" name="Google Shape;1842;p140"/>
          <p:cNvSpPr/>
          <p:nvPr/>
        </p:nvSpPr>
        <p:spPr>
          <a:xfrm>
            <a:off x="580000" y="1958433"/>
            <a:ext cx="38448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A2B9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3" name="Google Shape;1843;p140"/>
          <p:cNvSpPr/>
          <p:nvPr/>
        </p:nvSpPr>
        <p:spPr>
          <a:xfrm>
            <a:off x="147833" y="1375850"/>
            <a:ext cx="4329882" cy="663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44" name="Google Shape;1844;p140"/>
          <p:cNvSpPr/>
          <p:nvPr/>
        </p:nvSpPr>
        <p:spPr>
          <a:xfrm>
            <a:off x="4480515" y="1375750"/>
            <a:ext cx="3563700" cy="6639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2. Identify Valuable Merchants</a:t>
            </a:r>
            <a:endParaRPr sz="19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45" name="Google Shape;1845;p140"/>
          <p:cNvSpPr/>
          <p:nvPr/>
        </p:nvSpPr>
        <p:spPr>
          <a:xfrm>
            <a:off x="8044102" y="1375567"/>
            <a:ext cx="4020139" cy="663822"/>
          </a:xfrm>
          <a:custGeom>
            <a:avLst/>
            <a:gdLst/>
            <a:ahLst/>
            <a:cxnLst/>
            <a:rect l="l" t="t" r="r" b="b"/>
            <a:pathLst>
              <a:path w="21543" h="21600" extrusionOk="0">
                <a:moveTo>
                  <a:pt x="21370" y="8361"/>
                </a:moveTo>
                <a:lnTo>
                  <a:pt x="19990" y="0"/>
                </a:lnTo>
                <a:lnTo>
                  <a:pt x="0" y="0"/>
                </a:lnTo>
                <a:lnTo>
                  <a:pt x="0" y="21600"/>
                </a:lnTo>
                <a:lnTo>
                  <a:pt x="19990" y="21600"/>
                </a:lnTo>
                <a:lnTo>
                  <a:pt x="21370" y="13239"/>
                </a:lnTo>
                <a:cubicBezTo>
                  <a:pt x="21600" y="11746"/>
                  <a:pt x="21600" y="9655"/>
                  <a:pt x="21370" y="8361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3. Avoid Downgrades/Churn</a:t>
            </a:r>
            <a:endParaRPr sz="19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46" name="Google Shape;1846;p140"/>
          <p:cNvSpPr txBox="1"/>
          <p:nvPr/>
        </p:nvSpPr>
        <p:spPr>
          <a:xfrm>
            <a:off x="689200" y="1440683"/>
            <a:ext cx="3563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Competitive Advantages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47" name="Google Shape;1847;p140"/>
          <p:cNvSpPr txBox="1"/>
          <p:nvPr/>
        </p:nvSpPr>
        <p:spPr>
          <a:xfrm>
            <a:off x="8099800" y="2235600"/>
            <a:ext cx="3678300" cy="29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Help Merchants understand what their current plans offer</a:t>
            </a:r>
            <a:b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Compare benefits of each plan</a:t>
            </a:r>
            <a:b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Justify</a:t>
            </a: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current/higher to </a:t>
            </a: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</a:t>
            </a: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business needs</a:t>
            </a:r>
            <a:endParaRPr sz="15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48" name="Google Shape;1848;p140"/>
          <p:cNvSpPr txBox="1"/>
          <p:nvPr/>
        </p:nvSpPr>
        <p:spPr>
          <a:xfrm>
            <a:off x="4424800" y="2235583"/>
            <a:ext cx="3462900" cy="3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High Potential with</a:t>
            </a:r>
            <a: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MRR of above 700</a:t>
            </a:r>
            <a:br>
              <a:rPr lang="en-US" sz="15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has few competitors</a:t>
            </a:r>
            <a:b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products are unique</a:t>
            </a:r>
            <a:b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has a more than 1 branch with StoreHub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49" name="Google Shape;1849;p140"/>
          <p:cNvSpPr txBox="1"/>
          <p:nvPr/>
        </p:nvSpPr>
        <p:spPr>
          <a:xfrm>
            <a:off x="631800" y="2182767"/>
            <a:ext cx="3678300" cy="3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Always create a </a:t>
            </a: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win-win situation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</a:t>
            </a: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Merchants and SH</a:t>
            </a:r>
            <a:endParaRPr sz="15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sets StoreHub apart?</a:t>
            </a:r>
            <a:b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Highlight </a:t>
            </a: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key products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in relation to </a:t>
            </a: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needs</a:t>
            </a:r>
            <a:b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Help Merchants visualise profits gained if they renew</a:t>
            </a:r>
            <a:b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</a:t>
            </a: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urgency</a:t>
            </a:r>
            <a:endParaRPr sz="15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50" name="Google Shape;1850;p140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MRR = Monthly Recurring Revenue | SH = StoreHub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51" name="Google Shape;1851;p140"/>
          <p:cNvPicPr preferRelativeResize="0"/>
          <p:nvPr/>
        </p:nvPicPr>
        <p:blipFill rotWithShape="1">
          <a:blip r:embed="rId2"/>
          <a:srcRect l="2453" r="2462"/>
          <a:stretch>
            <a:fillRect/>
          </a:stretch>
        </p:blipFill>
        <p:spPr>
          <a:xfrm>
            <a:off x="10948944" y="233772"/>
            <a:ext cx="789382" cy="830156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p14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853" name="Google Shape;1853;p140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Solution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Growth VS Fixed Mindset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18" name="Google Shape;518;p87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Customer Experience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19" name="Google Shape;519;p87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sp>
        <p:nvSpPr>
          <p:cNvPr id="520" name="Google Shape;520;p87"/>
          <p:cNvSpPr/>
          <p:nvPr/>
        </p:nvSpPr>
        <p:spPr>
          <a:xfrm>
            <a:off x="7037550" y="1393025"/>
            <a:ext cx="3021600" cy="5332500"/>
          </a:xfrm>
          <a:prstGeom prst="roundRect">
            <a:avLst>
              <a:gd name="adj" fmla="val 3265"/>
            </a:avLst>
          </a:prstGeom>
          <a:solidFill>
            <a:srgbClr val="FFFFFF"/>
          </a:solidFill>
          <a:ln w="254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21" name="Google Shape;521;p87"/>
          <p:cNvGrpSpPr/>
          <p:nvPr/>
        </p:nvGrpSpPr>
        <p:grpSpPr>
          <a:xfrm>
            <a:off x="6913529" y="1073339"/>
            <a:ext cx="3265390" cy="451612"/>
            <a:chOff x="316379" y="1164560"/>
            <a:chExt cx="2099100" cy="338709"/>
          </a:xfrm>
        </p:grpSpPr>
        <p:sp>
          <p:nvSpPr>
            <p:cNvPr id="522" name="Google Shape;522;p87"/>
            <p:cNvSpPr/>
            <p:nvPr/>
          </p:nvSpPr>
          <p:spPr>
            <a:xfrm>
              <a:off x="316379" y="1164560"/>
              <a:ext cx="2099100" cy="338700"/>
            </a:xfrm>
            <a:prstGeom prst="roundRect">
              <a:avLst>
                <a:gd name="adj" fmla="val 16667"/>
              </a:avLst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3" name="Google Shape;523;p87"/>
            <p:cNvSpPr txBox="1"/>
            <p:nvPr/>
          </p:nvSpPr>
          <p:spPr>
            <a:xfrm>
              <a:off x="630357" y="1164569"/>
              <a:ext cx="1473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Fixed Mindset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24" name="Google Shape;524;p87"/>
          <p:cNvSpPr/>
          <p:nvPr/>
        </p:nvSpPr>
        <p:spPr>
          <a:xfrm>
            <a:off x="385852" y="1499708"/>
            <a:ext cx="4203600" cy="1976400"/>
          </a:xfrm>
          <a:prstGeom prst="roundRect">
            <a:avLst>
              <a:gd name="adj" fmla="val 5000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5" name="Google Shape;525;p87"/>
          <p:cNvSpPr/>
          <p:nvPr/>
        </p:nvSpPr>
        <p:spPr>
          <a:xfrm>
            <a:off x="637558" y="1752185"/>
            <a:ext cx="3700200" cy="14712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82875" bIns="60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endParaRPr sz="6000" b="1" i="0" u="none" strike="noStrike" cap="none">
              <a:solidFill>
                <a:srgbClr val="BFBFB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26" name="Google Shape;526;p87"/>
          <p:cNvGrpSpPr/>
          <p:nvPr/>
        </p:nvGrpSpPr>
        <p:grpSpPr>
          <a:xfrm>
            <a:off x="2876447" y="1779794"/>
            <a:ext cx="1471294" cy="1471294"/>
            <a:chOff x="3184466" y="3011303"/>
            <a:chExt cx="1103498" cy="1103498"/>
          </a:xfrm>
        </p:grpSpPr>
        <p:sp>
          <p:nvSpPr>
            <p:cNvPr id="527" name="Google Shape;527;p87"/>
            <p:cNvSpPr/>
            <p:nvPr/>
          </p:nvSpPr>
          <p:spPr>
            <a:xfrm>
              <a:off x="3184466" y="3011303"/>
              <a:ext cx="1103498" cy="1103498"/>
            </a:xfrm>
            <a:prstGeom prst="ellipse">
              <a:avLst/>
            </a:prstGeom>
            <a:solidFill>
              <a:srgbClr val="FF9418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8" name="Google Shape;528;p87"/>
            <p:cNvSpPr/>
            <p:nvPr/>
          </p:nvSpPr>
          <p:spPr>
            <a:xfrm>
              <a:off x="3184466" y="3011468"/>
              <a:ext cx="548484" cy="1103169"/>
            </a:xfrm>
            <a:custGeom>
              <a:avLst/>
              <a:gdLst/>
              <a:ahLst/>
              <a:cxnLst/>
              <a:rect l="l" t="t" r="r" b="b"/>
              <a:pathLst>
                <a:path w="825909" h="1661156" extrusionOk="0">
                  <a:moveTo>
                    <a:pt x="825909" y="0"/>
                  </a:moveTo>
                  <a:lnTo>
                    <a:pt x="825909" y="1661156"/>
                  </a:lnTo>
                  <a:lnTo>
                    <a:pt x="745879" y="1657115"/>
                  </a:lnTo>
                  <a:cubicBezTo>
                    <a:pt x="326930" y="1614568"/>
                    <a:pt x="0" y="1260753"/>
                    <a:pt x="0" y="830578"/>
                  </a:cubicBezTo>
                  <a:cubicBezTo>
                    <a:pt x="0" y="400403"/>
                    <a:pt x="326930" y="46588"/>
                    <a:pt x="745879" y="40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9" name="Google Shape;529;p87"/>
          <p:cNvSpPr/>
          <p:nvPr/>
        </p:nvSpPr>
        <p:spPr>
          <a:xfrm>
            <a:off x="2365304" y="2262148"/>
            <a:ext cx="19776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Fix</a:t>
            </a:r>
            <a:r>
              <a:rPr lang="en-US" sz="2100" b="1" i="0" u="none" strike="noStrike" cap="none">
                <a:solidFill>
                  <a:srgbClr val="FFFEF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ed</a:t>
            </a: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2100" b="1" i="0" u="none" strike="noStrike" cap="none">
                <a:solidFill>
                  <a:srgbClr val="FFFEF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Min</a:t>
            </a: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dset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0" name="Google Shape;530;p87"/>
          <p:cNvSpPr/>
          <p:nvPr/>
        </p:nvSpPr>
        <p:spPr>
          <a:xfrm>
            <a:off x="5617250" y="1782850"/>
            <a:ext cx="1581300" cy="5103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Skills</a:t>
            </a:r>
            <a:endParaRPr sz="16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31" name="Google Shape;531;p87"/>
          <p:cNvSpPr txBox="1"/>
          <p:nvPr/>
        </p:nvSpPr>
        <p:spPr>
          <a:xfrm>
            <a:off x="7219100" y="1555375"/>
            <a:ext cx="2782800" cy="988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Always rationalising why I cannot do it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Feel stuck with no options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2" name="Google Shape;532;p87"/>
          <p:cNvSpPr/>
          <p:nvPr/>
        </p:nvSpPr>
        <p:spPr>
          <a:xfrm>
            <a:off x="5617250" y="2736449"/>
            <a:ext cx="1581300" cy="5103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Challenges</a:t>
            </a:r>
            <a:endParaRPr sz="16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33" name="Google Shape;533;p87"/>
          <p:cNvSpPr txBox="1"/>
          <p:nvPr/>
        </p:nvSpPr>
        <p:spPr>
          <a:xfrm>
            <a:off x="7198623" y="2432325"/>
            <a:ext cx="34293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Something to avoid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Could reveal my lack of skills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Tend to give up easily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4" name="Google Shape;534;p87"/>
          <p:cNvSpPr/>
          <p:nvPr/>
        </p:nvSpPr>
        <p:spPr>
          <a:xfrm>
            <a:off x="5617250" y="3775176"/>
            <a:ext cx="1581300" cy="5103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Effort</a:t>
            </a:r>
            <a:endParaRPr sz="16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35" name="Google Shape;535;p87"/>
          <p:cNvSpPr txBox="1"/>
          <p:nvPr/>
        </p:nvSpPr>
        <p:spPr>
          <a:xfrm>
            <a:off x="7198623" y="3496383"/>
            <a:ext cx="34293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It’s too hard, I can’t do it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effort won't be worth it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Short-term focused, gratification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6" name="Google Shape;536;p87"/>
          <p:cNvSpPr/>
          <p:nvPr/>
        </p:nvSpPr>
        <p:spPr>
          <a:xfrm>
            <a:off x="5617250" y="4813900"/>
            <a:ext cx="1581300" cy="5103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Feedback</a:t>
            </a:r>
            <a:endParaRPr sz="16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37" name="Google Shape;537;p87"/>
          <p:cNvSpPr txBox="1"/>
          <p:nvPr/>
        </p:nvSpPr>
        <p:spPr>
          <a:xfrm>
            <a:off x="7178155" y="4539539"/>
            <a:ext cx="34293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Gets defensive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Take it personally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Mental shut down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8" name="Google Shape;538;p87"/>
          <p:cNvSpPr/>
          <p:nvPr/>
        </p:nvSpPr>
        <p:spPr>
          <a:xfrm>
            <a:off x="5617250" y="5797273"/>
            <a:ext cx="1581300" cy="5103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Setbacks</a:t>
            </a:r>
            <a:endParaRPr sz="16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7178155" y="5569575"/>
            <a:ext cx="34293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 am not good enough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Blame others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Gets discouraged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90621" y="169783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4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9" name="Google Shape;1859;p141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Negotiation (Cont.)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60" name="Google Shape;1860;p141"/>
          <p:cNvSpPr/>
          <p:nvPr/>
        </p:nvSpPr>
        <p:spPr>
          <a:xfrm>
            <a:off x="8099800" y="1978700"/>
            <a:ext cx="3725100" cy="44124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1" name="Google Shape;1861;p141"/>
          <p:cNvSpPr/>
          <p:nvPr/>
        </p:nvSpPr>
        <p:spPr>
          <a:xfrm>
            <a:off x="4480500" y="1958433"/>
            <a:ext cx="35637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FFC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2" name="Google Shape;1862;p141"/>
          <p:cNvSpPr/>
          <p:nvPr/>
        </p:nvSpPr>
        <p:spPr>
          <a:xfrm>
            <a:off x="580000" y="1958433"/>
            <a:ext cx="3844800" cy="4432800"/>
          </a:xfrm>
          <a:prstGeom prst="roundRect">
            <a:avLst>
              <a:gd name="adj" fmla="val 3118"/>
            </a:avLst>
          </a:prstGeom>
          <a:solidFill>
            <a:schemeClr val="lt1"/>
          </a:solidFill>
          <a:ln w="19050" cap="flat" cmpd="sng">
            <a:solidFill>
              <a:srgbClr val="A2B9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3" name="Google Shape;1863;p141"/>
          <p:cNvSpPr/>
          <p:nvPr/>
        </p:nvSpPr>
        <p:spPr>
          <a:xfrm>
            <a:off x="147833" y="1375850"/>
            <a:ext cx="4329882" cy="663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64" name="Google Shape;1864;p141"/>
          <p:cNvSpPr/>
          <p:nvPr/>
        </p:nvSpPr>
        <p:spPr>
          <a:xfrm>
            <a:off x="4480515" y="1375750"/>
            <a:ext cx="3563700" cy="6639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2. Identify Valuable Merchants</a:t>
            </a:r>
            <a:endParaRPr sz="19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65" name="Google Shape;1865;p141"/>
          <p:cNvSpPr/>
          <p:nvPr/>
        </p:nvSpPr>
        <p:spPr>
          <a:xfrm>
            <a:off x="8044102" y="1375567"/>
            <a:ext cx="4020139" cy="663822"/>
          </a:xfrm>
          <a:custGeom>
            <a:avLst/>
            <a:gdLst/>
            <a:ahLst/>
            <a:cxnLst/>
            <a:rect l="l" t="t" r="r" b="b"/>
            <a:pathLst>
              <a:path w="21543" h="21600" extrusionOk="0">
                <a:moveTo>
                  <a:pt x="21370" y="8361"/>
                </a:moveTo>
                <a:lnTo>
                  <a:pt x="19990" y="0"/>
                </a:lnTo>
                <a:lnTo>
                  <a:pt x="0" y="0"/>
                </a:lnTo>
                <a:lnTo>
                  <a:pt x="0" y="21600"/>
                </a:lnTo>
                <a:lnTo>
                  <a:pt x="19990" y="21600"/>
                </a:lnTo>
                <a:lnTo>
                  <a:pt x="21370" y="13239"/>
                </a:lnTo>
                <a:cubicBezTo>
                  <a:pt x="21600" y="11746"/>
                  <a:pt x="21600" y="9655"/>
                  <a:pt x="21370" y="8361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3. Avoid Downgrades/Churn</a:t>
            </a:r>
            <a:endParaRPr sz="19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66" name="Google Shape;1866;p141"/>
          <p:cNvSpPr txBox="1"/>
          <p:nvPr/>
        </p:nvSpPr>
        <p:spPr>
          <a:xfrm>
            <a:off x="689200" y="1440683"/>
            <a:ext cx="3563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Competitive Advantages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67" name="Google Shape;1867;p141"/>
          <p:cNvSpPr txBox="1"/>
          <p:nvPr/>
        </p:nvSpPr>
        <p:spPr>
          <a:xfrm>
            <a:off x="8099800" y="2235600"/>
            <a:ext cx="3678300" cy="4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Examples:</a:t>
            </a:r>
            <a:endParaRPr sz="1500" b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Your plan actually allows you to utilise lower trx fees, so you should use Beep Delivery to expand your reach. </a:t>
            </a:r>
            <a:b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By downgrading, your E-commerce trx fees increase and you can upload fewer products; we recommend staying on Advanced and we’ll work on providing a discount for you.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68" name="Google Shape;1868;p141"/>
          <p:cNvSpPr txBox="1"/>
          <p:nvPr/>
        </p:nvSpPr>
        <p:spPr>
          <a:xfrm>
            <a:off x="4424800" y="2235583"/>
            <a:ext cx="3462900" cy="3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Examples: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We value this partnership and are willing to provide an extension on your repayment</a:t>
            </a:r>
            <a:b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 panose="02000000000000000000"/>
              <a:buChar char="●"/>
            </a:pPr>
            <a:r>
              <a:rPr lang="en-US" sz="15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We understand that your multiple outlets are running on our systems and we want to serve each of them the best we can.</a:t>
            </a:r>
            <a:endParaRPr sz="15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69" name="Google Shape;1869;p141"/>
          <p:cNvSpPr txBox="1"/>
          <p:nvPr/>
        </p:nvSpPr>
        <p:spPr>
          <a:xfrm>
            <a:off x="631800" y="2182767"/>
            <a:ext cx="3678300" cy="3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Examples: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We can do our best to get you a discount if you sign up for Beep QR; that way, you also cut costs on staff to handle orders. 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●"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You can easily entice your customers to return to your store with Engage, a feature that not all POS providers have. 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70" name="Google Shape;1870;p141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MRR = Monthly Recurring Revenue | SH = StoreHub | trx = Transaction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71" name="Google Shape;1871;p141"/>
          <p:cNvPicPr preferRelativeResize="0"/>
          <p:nvPr/>
        </p:nvPicPr>
        <p:blipFill rotWithShape="1">
          <a:blip r:embed="rId2"/>
          <a:srcRect l="2453" r="2462"/>
          <a:stretch>
            <a:fillRect/>
          </a:stretch>
        </p:blipFill>
        <p:spPr>
          <a:xfrm>
            <a:off x="10948944" y="233772"/>
            <a:ext cx="789382" cy="830156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14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873" name="Google Shape;1873;p141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Solution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8" name="Google Shape;1878;p14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486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142" descr="A picture containing text, clock, clipar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142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142"/>
          <p:cNvSpPr txBox="1"/>
          <p:nvPr>
            <p:ph type="title"/>
          </p:nvPr>
        </p:nvSpPr>
        <p:spPr>
          <a:xfrm>
            <a:off x="631957" y="5496951"/>
            <a:ext cx="10515600" cy="59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Handle Objection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6" name="Google Shape;1886;p143"/>
          <p:cNvGrpSpPr/>
          <p:nvPr/>
        </p:nvGrpSpPr>
        <p:grpSpPr>
          <a:xfrm>
            <a:off x="2162940" y="1891551"/>
            <a:ext cx="8255645" cy="3218331"/>
            <a:chOff x="1622205" y="1418663"/>
            <a:chExt cx="6191734" cy="2413748"/>
          </a:xfrm>
        </p:grpSpPr>
        <p:sp>
          <p:nvSpPr>
            <p:cNvPr id="1887" name="Google Shape;1887;p143"/>
            <p:cNvSpPr/>
            <p:nvPr/>
          </p:nvSpPr>
          <p:spPr>
            <a:xfrm>
              <a:off x="1622205" y="1418663"/>
              <a:ext cx="6191734" cy="2413748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88" name="Google Shape;1888;p143"/>
            <p:cNvSpPr txBox="1"/>
            <p:nvPr/>
          </p:nvSpPr>
          <p:spPr>
            <a:xfrm>
              <a:off x="1718169" y="1746902"/>
              <a:ext cx="6013185" cy="1915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2667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2E2E"/>
                </a:buClr>
                <a:buSzPts val="1700"/>
                <a:buFont typeface="Noto Sans Symbols" panose="020B0502040504020204"/>
                <a:buChar char="⮚"/>
              </a:pP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An objection presents you with an opportunity to </a:t>
              </a:r>
              <a:r>
                <a:rPr lang="en-US" sz="1600" b="1" i="0" u="none" strike="noStrike" cap="none">
                  <a:solidFill>
                    <a:srgbClr val="00B05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learn more about Customer</a:t>
              </a:r>
              <a:endParaRPr sz="1600" b="0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667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2E2E"/>
                </a:buClr>
                <a:buSzPts val="1700"/>
                <a:buFont typeface="Noto Sans Symbols" panose="020B0502040504020204"/>
                <a:buChar char="⮚"/>
              </a:pP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 enables to ascertain their ACTUAL </a:t>
              </a:r>
              <a:r>
                <a:rPr lang="en-US" sz="1600" b="1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needs</a:t>
              </a: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, </a:t>
              </a:r>
              <a:r>
                <a:rPr lang="en-US" sz="1600" b="1" i="0" u="none" strike="noStrike" cap="none">
                  <a:solidFill>
                    <a:srgbClr val="0070C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desires</a:t>
              </a: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, and 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concerns</a:t>
              </a: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(</a:t>
              </a:r>
              <a:r>
                <a:rPr lang="en-US" sz="1600" b="0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</a:t>
              </a:r>
              <a:r>
                <a:rPr lang="en-US" sz="1600" b="0" i="0" u="none" strike="noStrike" cap="none">
                  <a:solidFill>
                    <a:srgbClr val="0070C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</a:t>
              </a: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)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66700" marR="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2E2E"/>
                </a:buClr>
                <a:buSzPts val="1700"/>
                <a:buFont typeface="Noto Sans Symbols" panose="020B0502040504020204"/>
                <a:buChar char="⮚"/>
              </a:pP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 demonstrates credibility: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723900" marR="0" lvl="4" indent="-222250" algn="l" rtl="0">
                <a:lnSpc>
                  <a:spcPct val="15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2E2E2E"/>
                </a:buClr>
                <a:buSzPts val="1700"/>
                <a:buFont typeface="Noto Sans Symbols" panose="020B0502040504020204"/>
                <a:buChar char="▪"/>
              </a:pPr>
              <a:r>
                <a:rPr lang="en-US" sz="1600" b="0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Product knowledge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723900" marR="0" lvl="4" indent="-222250" algn="l" rtl="0">
                <a:lnSpc>
                  <a:spcPct val="15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2E2E2E"/>
                </a:buClr>
                <a:buSzPts val="1700"/>
                <a:buFont typeface="Noto Sans Symbols" panose="020B0502040504020204"/>
                <a:buChar char="▪"/>
              </a:pPr>
              <a:r>
                <a:rPr lang="en-US" sz="1600" b="0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Fostering trust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66700" marR="0" lvl="0" indent="-222250" algn="l" rtl="0">
                <a:lnSpc>
                  <a:spcPct val="15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2E2E2E"/>
                </a:buClr>
                <a:buSzPts val="1700"/>
                <a:buFont typeface="Noto Sans Symbols" panose="020B0502040504020204"/>
                <a:buChar char="⮚"/>
              </a:pPr>
              <a:r>
                <a:rPr lang="en-US" sz="1600" b="0" i="0" u="none" strike="noStrike" cap="none">
                  <a:solidFill>
                    <a:srgbClr val="2E2E2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Unless you overcome the objection, they will never feel secure enough to proceed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889" name="Google Shape;1889;p143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Importance of Objection Handling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90" name="Google Shape;1890;p143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91" name="Google Shape;1891;p143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Handle Objection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92" name="Google Shape;1892;p143"/>
          <p:cNvSpPr/>
          <p:nvPr/>
        </p:nvSpPr>
        <p:spPr>
          <a:xfrm>
            <a:off x="2162940" y="1801288"/>
            <a:ext cx="8255645" cy="43927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Why is Objection Handling is important?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93" name="Google Shape;1893;p14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824673" y="1382825"/>
            <a:ext cx="1187824" cy="11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44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Handle Objections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00" name="Google Shape;1900;p144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01" name="Google Shape;1901;p144"/>
          <p:cNvSpPr txBox="1"/>
          <p:nvPr/>
        </p:nvSpPr>
        <p:spPr>
          <a:xfrm>
            <a:off x="0" y="6432232"/>
            <a:ext cx="5134489" cy="5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= Point of Sales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02" name="Google Shape;1902;p144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Solution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903" name="Google Shape;1903;p14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44" title="Slide 52 - Handle Objection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8875" y="1166327"/>
            <a:ext cx="8921341" cy="501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45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Tips on Handling Angry Customer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10" name="Google Shape;1910;p145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11" name="Google Shape;1911;p145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Handle Objection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12" name="Google Shape;1912;p145"/>
          <p:cNvSpPr/>
          <p:nvPr/>
        </p:nvSpPr>
        <p:spPr>
          <a:xfrm>
            <a:off x="1775012" y="1963271"/>
            <a:ext cx="3818964" cy="3406588"/>
          </a:xfrm>
          <a:custGeom>
            <a:avLst/>
            <a:gdLst/>
            <a:ahLst/>
            <a:cxnLst/>
            <a:rect l="l" t="t" r="r" b="b"/>
            <a:pathLst>
              <a:path w="2864223" h="2554941" fill="none" extrusionOk="0">
                <a:moveTo>
                  <a:pt x="230839" y="0"/>
                </a:moveTo>
                <a:cubicBezTo>
                  <a:pt x="472307" y="-21045"/>
                  <a:pt x="616838" y="33164"/>
                  <a:pt x="731182" y="0"/>
                </a:cubicBezTo>
                <a:cubicBezTo>
                  <a:pt x="845526" y="-33164"/>
                  <a:pt x="1011105" y="17796"/>
                  <a:pt x="1257859" y="0"/>
                </a:cubicBezTo>
                <a:cubicBezTo>
                  <a:pt x="1504613" y="-17796"/>
                  <a:pt x="1550129" y="22020"/>
                  <a:pt x="1705534" y="0"/>
                </a:cubicBezTo>
                <a:cubicBezTo>
                  <a:pt x="1860939" y="-22020"/>
                  <a:pt x="2014889" y="39111"/>
                  <a:pt x="2153209" y="0"/>
                </a:cubicBezTo>
                <a:cubicBezTo>
                  <a:pt x="2291530" y="-39111"/>
                  <a:pt x="2629850" y="64242"/>
                  <a:pt x="2864223" y="0"/>
                </a:cubicBezTo>
                <a:lnTo>
                  <a:pt x="2864223" y="0"/>
                </a:lnTo>
                <a:cubicBezTo>
                  <a:pt x="2913623" y="114049"/>
                  <a:pt x="2804987" y="320076"/>
                  <a:pt x="2864223" y="534543"/>
                </a:cubicBezTo>
                <a:cubicBezTo>
                  <a:pt x="2923459" y="749010"/>
                  <a:pt x="2821816" y="867417"/>
                  <a:pt x="2864223" y="1162051"/>
                </a:cubicBezTo>
                <a:cubicBezTo>
                  <a:pt x="2906630" y="1456685"/>
                  <a:pt x="2860431" y="1529328"/>
                  <a:pt x="2864223" y="1719835"/>
                </a:cubicBezTo>
                <a:cubicBezTo>
                  <a:pt x="2868015" y="1910342"/>
                  <a:pt x="2796485" y="2156387"/>
                  <a:pt x="2864223" y="2324102"/>
                </a:cubicBezTo>
                <a:cubicBezTo>
                  <a:pt x="2855082" y="2471153"/>
                  <a:pt x="2781684" y="2530088"/>
                  <a:pt x="2633384" y="2554941"/>
                </a:cubicBezTo>
                <a:cubicBezTo>
                  <a:pt x="2408842" y="2571664"/>
                  <a:pt x="2286861" y="2552110"/>
                  <a:pt x="2159375" y="2554941"/>
                </a:cubicBezTo>
                <a:cubicBezTo>
                  <a:pt x="2031889" y="2557772"/>
                  <a:pt x="1746073" y="2535072"/>
                  <a:pt x="1580030" y="2554941"/>
                </a:cubicBezTo>
                <a:cubicBezTo>
                  <a:pt x="1413988" y="2574810"/>
                  <a:pt x="1246287" y="2505110"/>
                  <a:pt x="1079687" y="2554941"/>
                </a:cubicBezTo>
                <a:cubicBezTo>
                  <a:pt x="913087" y="2604772"/>
                  <a:pt x="705416" y="2518099"/>
                  <a:pt x="500343" y="2554941"/>
                </a:cubicBezTo>
                <a:cubicBezTo>
                  <a:pt x="295270" y="2591783"/>
                  <a:pt x="199432" y="2523414"/>
                  <a:pt x="0" y="2554941"/>
                </a:cubicBezTo>
                <a:lnTo>
                  <a:pt x="0" y="2554941"/>
                </a:lnTo>
                <a:cubicBezTo>
                  <a:pt x="-24388" y="2431580"/>
                  <a:pt x="19142" y="2146044"/>
                  <a:pt x="0" y="2043639"/>
                </a:cubicBezTo>
                <a:cubicBezTo>
                  <a:pt x="-19142" y="1941234"/>
                  <a:pt x="1282" y="1573819"/>
                  <a:pt x="0" y="1439372"/>
                </a:cubicBezTo>
                <a:cubicBezTo>
                  <a:pt x="-1282" y="1304925"/>
                  <a:pt x="7717" y="1048042"/>
                  <a:pt x="0" y="928070"/>
                </a:cubicBezTo>
                <a:cubicBezTo>
                  <a:pt x="-7717" y="808098"/>
                  <a:pt x="40949" y="493017"/>
                  <a:pt x="0" y="230839"/>
                </a:cubicBezTo>
                <a:cubicBezTo>
                  <a:pt x="5506" y="97470"/>
                  <a:pt x="93009" y="-18470"/>
                  <a:pt x="230839" y="0"/>
                </a:cubicBezTo>
                <a:close/>
              </a:path>
              <a:path w="2864223" h="2554941" extrusionOk="0">
                <a:moveTo>
                  <a:pt x="230839" y="0"/>
                </a:moveTo>
                <a:cubicBezTo>
                  <a:pt x="415936" y="-4625"/>
                  <a:pt x="556877" y="25303"/>
                  <a:pt x="731182" y="0"/>
                </a:cubicBezTo>
                <a:cubicBezTo>
                  <a:pt x="905487" y="-25303"/>
                  <a:pt x="963247" y="27554"/>
                  <a:pt x="1178857" y="0"/>
                </a:cubicBezTo>
                <a:cubicBezTo>
                  <a:pt x="1394467" y="-27554"/>
                  <a:pt x="1487698" y="21895"/>
                  <a:pt x="1758202" y="0"/>
                </a:cubicBezTo>
                <a:cubicBezTo>
                  <a:pt x="2028706" y="-21895"/>
                  <a:pt x="2097675" y="2487"/>
                  <a:pt x="2258545" y="0"/>
                </a:cubicBezTo>
                <a:cubicBezTo>
                  <a:pt x="2419415" y="-2487"/>
                  <a:pt x="2578472" y="36563"/>
                  <a:pt x="2864223" y="0"/>
                </a:cubicBezTo>
                <a:lnTo>
                  <a:pt x="2864223" y="0"/>
                </a:lnTo>
                <a:cubicBezTo>
                  <a:pt x="2935056" y="153044"/>
                  <a:pt x="2848623" y="339605"/>
                  <a:pt x="2864223" y="627508"/>
                </a:cubicBezTo>
                <a:cubicBezTo>
                  <a:pt x="2879823" y="915411"/>
                  <a:pt x="2798327" y="1083167"/>
                  <a:pt x="2864223" y="1208533"/>
                </a:cubicBezTo>
                <a:cubicBezTo>
                  <a:pt x="2930119" y="1333899"/>
                  <a:pt x="2854506" y="1590883"/>
                  <a:pt x="2864223" y="1789559"/>
                </a:cubicBezTo>
                <a:cubicBezTo>
                  <a:pt x="2873940" y="1988235"/>
                  <a:pt x="2860485" y="2168199"/>
                  <a:pt x="2864223" y="2324102"/>
                </a:cubicBezTo>
                <a:cubicBezTo>
                  <a:pt x="2867136" y="2471746"/>
                  <a:pt x="2748329" y="2554224"/>
                  <a:pt x="2633384" y="2554941"/>
                </a:cubicBezTo>
                <a:cubicBezTo>
                  <a:pt x="2500701" y="2600438"/>
                  <a:pt x="2253101" y="2525032"/>
                  <a:pt x="2133041" y="2554941"/>
                </a:cubicBezTo>
                <a:cubicBezTo>
                  <a:pt x="2012981" y="2584850"/>
                  <a:pt x="1847057" y="2513455"/>
                  <a:pt x="1685366" y="2554941"/>
                </a:cubicBezTo>
                <a:cubicBezTo>
                  <a:pt x="1523676" y="2596427"/>
                  <a:pt x="1343879" y="2502410"/>
                  <a:pt x="1158689" y="2554941"/>
                </a:cubicBezTo>
                <a:cubicBezTo>
                  <a:pt x="973499" y="2607472"/>
                  <a:pt x="828272" y="2495395"/>
                  <a:pt x="632012" y="2554941"/>
                </a:cubicBezTo>
                <a:cubicBezTo>
                  <a:pt x="435752" y="2614487"/>
                  <a:pt x="178932" y="2514210"/>
                  <a:pt x="0" y="2554941"/>
                </a:cubicBezTo>
                <a:lnTo>
                  <a:pt x="0" y="2554941"/>
                </a:lnTo>
                <a:cubicBezTo>
                  <a:pt x="-37405" y="2384999"/>
                  <a:pt x="8960" y="2087853"/>
                  <a:pt x="0" y="1950674"/>
                </a:cubicBezTo>
                <a:cubicBezTo>
                  <a:pt x="-8960" y="1813495"/>
                  <a:pt x="62559" y="1488897"/>
                  <a:pt x="0" y="1369649"/>
                </a:cubicBezTo>
                <a:cubicBezTo>
                  <a:pt x="-62559" y="1250402"/>
                  <a:pt x="23297" y="1060154"/>
                  <a:pt x="0" y="858347"/>
                </a:cubicBezTo>
                <a:cubicBezTo>
                  <a:pt x="-23297" y="656540"/>
                  <a:pt x="63068" y="477806"/>
                  <a:pt x="0" y="230839"/>
                </a:cubicBezTo>
                <a:cubicBezTo>
                  <a:pt x="16796" y="93387"/>
                  <a:pt x="100083" y="5187"/>
                  <a:pt x="230839" y="0"/>
                </a:cubicBezTo>
                <a:close/>
              </a:path>
            </a:pathLst>
          </a:cu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3" name="Google Shape;1913;p145"/>
          <p:cNvSpPr txBox="1"/>
          <p:nvPr/>
        </p:nvSpPr>
        <p:spPr>
          <a:xfrm>
            <a:off x="2413551" y="2445663"/>
            <a:ext cx="19283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26670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Noto Sans Symbols" panose="020B0502040504020204"/>
              <a:buChar char="▪"/>
            </a:pPr>
            <a:r>
              <a:rPr lang="en-US" sz="1600" b="0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Listen Carefully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4" name="Google Shape;1914;p145"/>
          <p:cNvSpPr txBox="1"/>
          <p:nvPr/>
        </p:nvSpPr>
        <p:spPr>
          <a:xfrm>
            <a:off x="2408024" y="3026475"/>
            <a:ext cx="2242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26670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D4C"/>
              </a:buClr>
              <a:buSzPts val="2100"/>
              <a:buFont typeface="Noto Sans Symbols" panose="020B0502040504020204"/>
              <a:buChar char="▪"/>
            </a:pPr>
            <a:r>
              <a:rPr lang="en-US" sz="1600" b="0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Take Mental Notes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5" name="Google Shape;1915;p145"/>
          <p:cNvSpPr txBox="1"/>
          <p:nvPr/>
        </p:nvSpPr>
        <p:spPr>
          <a:xfrm>
            <a:off x="2422091" y="3566852"/>
            <a:ext cx="26314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26670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B969"/>
              </a:buClr>
              <a:buSzPts val="2100"/>
              <a:buFont typeface="Noto Sans Symbols" panose="020B0502040504020204"/>
              <a:buChar char="▪"/>
            </a:pPr>
            <a:r>
              <a:rPr lang="en-US" sz="1600" b="0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 Same Terminology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6" name="Google Shape;1916;p145"/>
          <p:cNvSpPr txBox="1"/>
          <p:nvPr/>
        </p:nvSpPr>
        <p:spPr>
          <a:xfrm>
            <a:off x="2429304" y="4105889"/>
            <a:ext cx="18770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26670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C84"/>
              </a:buClr>
              <a:buSzPts val="2100"/>
              <a:buFont typeface="Noto Sans Symbols" panose="020B0502040504020204"/>
              <a:buChar char="▪"/>
            </a:pPr>
            <a:r>
              <a:rPr lang="en-US" sz="1600" b="0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Show Empathy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7" name="Google Shape;1917;p145"/>
          <p:cNvSpPr txBox="1"/>
          <p:nvPr/>
        </p:nvSpPr>
        <p:spPr>
          <a:xfrm>
            <a:off x="2434679" y="4583231"/>
            <a:ext cx="2097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26670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C1EF"/>
              </a:buClr>
              <a:buSzPts val="2100"/>
              <a:buFont typeface="Noto Sans Symbols" panose="020B0502040504020204"/>
              <a:buChar char="▪"/>
            </a:pPr>
            <a:r>
              <a:rPr lang="en-US" sz="1600" b="0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Provide Outcome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918" name="Google Shape;1918;p145"/>
          <p:cNvGrpSpPr/>
          <p:nvPr/>
        </p:nvGrpSpPr>
        <p:grpSpPr>
          <a:xfrm>
            <a:off x="7316872" y="1580017"/>
            <a:ext cx="1647312" cy="1376527"/>
            <a:chOff x="5487654" y="1185013"/>
            <a:chExt cx="1235484" cy="1032395"/>
          </a:xfrm>
        </p:grpSpPr>
        <p:sp>
          <p:nvSpPr>
            <p:cNvPr id="1919" name="Google Shape;1919;p145"/>
            <p:cNvSpPr/>
            <p:nvPr/>
          </p:nvSpPr>
          <p:spPr>
            <a:xfrm>
              <a:off x="5487654" y="1185013"/>
              <a:ext cx="1235484" cy="1032395"/>
            </a:xfrm>
            <a:custGeom>
              <a:avLst/>
              <a:gdLst/>
              <a:ahLst/>
              <a:cxnLst/>
              <a:rect l="l" t="t" r="r" b="b"/>
              <a:pathLst>
                <a:path w="21600" h="20627" extrusionOk="0">
                  <a:moveTo>
                    <a:pt x="7016" y="20627"/>
                  </a:moveTo>
                  <a:cubicBezTo>
                    <a:pt x="7186" y="20627"/>
                    <a:pt x="7228" y="20627"/>
                    <a:pt x="7398" y="20582"/>
                  </a:cubicBezTo>
                  <a:lnTo>
                    <a:pt x="8291" y="19151"/>
                  </a:lnTo>
                  <a:cubicBezTo>
                    <a:pt x="9482" y="17273"/>
                    <a:pt x="12076" y="17273"/>
                    <a:pt x="13266" y="19151"/>
                  </a:cubicBezTo>
                  <a:lnTo>
                    <a:pt x="14159" y="20582"/>
                  </a:lnTo>
                  <a:cubicBezTo>
                    <a:pt x="14329" y="20582"/>
                    <a:pt x="14372" y="20582"/>
                    <a:pt x="14542" y="20627"/>
                  </a:cubicBezTo>
                  <a:lnTo>
                    <a:pt x="21600" y="11906"/>
                  </a:lnTo>
                  <a:lnTo>
                    <a:pt x="15945" y="2918"/>
                  </a:lnTo>
                  <a:cubicBezTo>
                    <a:pt x="13521" y="-973"/>
                    <a:pt x="8079" y="-973"/>
                    <a:pt x="5655" y="2918"/>
                  </a:cubicBezTo>
                  <a:lnTo>
                    <a:pt x="0" y="11951"/>
                  </a:lnTo>
                  <a:lnTo>
                    <a:pt x="7016" y="20627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0" name="Google Shape;1920;p145"/>
            <p:cNvSpPr/>
            <p:nvPr/>
          </p:nvSpPr>
          <p:spPr>
            <a:xfrm>
              <a:off x="5652856" y="1831776"/>
              <a:ext cx="898616" cy="385632"/>
            </a:xfrm>
            <a:custGeom>
              <a:avLst/>
              <a:gdLst/>
              <a:ahLst/>
              <a:cxnLst/>
              <a:rect l="l" t="t" r="r" b="b"/>
              <a:pathLst>
                <a:path w="1453560" h="677790" extrusionOk="0">
                  <a:moveTo>
                    <a:pt x="721380" y="0"/>
                  </a:moveTo>
                  <a:cubicBezTo>
                    <a:pt x="981556" y="0"/>
                    <a:pt x="1223259" y="79093"/>
                    <a:pt x="1423757" y="214547"/>
                  </a:cubicBezTo>
                  <a:lnTo>
                    <a:pt x="1453560" y="236833"/>
                  </a:lnTo>
                  <a:lnTo>
                    <a:pt x="1078223" y="677790"/>
                  </a:lnTo>
                  <a:cubicBezTo>
                    <a:pt x="1062495" y="673832"/>
                    <a:pt x="1058516" y="673832"/>
                    <a:pt x="1042788" y="673832"/>
                  </a:cubicBezTo>
                  <a:lnTo>
                    <a:pt x="960166" y="547947"/>
                  </a:lnTo>
                  <a:cubicBezTo>
                    <a:pt x="850065" y="382740"/>
                    <a:pt x="610065" y="382740"/>
                    <a:pt x="499872" y="547947"/>
                  </a:cubicBezTo>
                  <a:lnTo>
                    <a:pt x="417250" y="673832"/>
                  </a:lnTo>
                  <a:cubicBezTo>
                    <a:pt x="401522" y="677790"/>
                    <a:pt x="397636" y="677790"/>
                    <a:pt x="381907" y="677790"/>
                  </a:cubicBezTo>
                  <a:lnTo>
                    <a:pt x="0" y="228757"/>
                  </a:lnTo>
                  <a:lnTo>
                    <a:pt x="19004" y="214547"/>
                  </a:lnTo>
                  <a:cubicBezTo>
                    <a:pt x="219501" y="79093"/>
                    <a:pt x="461204" y="0"/>
                    <a:pt x="721380" y="0"/>
                  </a:cubicBezTo>
                  <a:close/>
                </a:path>
              </a:pathLst>
            </a:custGeom>
            <a:solidFill>
              <a:srgbClr val="C13018"/>
            </a:solidFill>
            <a:ln>
              <a:noFill/>
            </a:ln>
          </p:spPr>
          <p:txBody>
            <a:bodyPr spcFirstLastPara="1" wrap="square" lIns="50800" tIns="50800" rIns="50800" bIns="192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1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921" name="Google Shape;1921;p145" descr="Icon&#10;&#10;Description automatically generated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5872734" y="1280212"/>
              <a:ext cx="458859" cy="458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2" name="Google Shape;1922;p145"/>
          <p:cNvGrpSpPr/>
          <p:nvPr/>
        </p:nvGrpSpPr>
        <p:grpSpPr>
          <a:xfrm>
            <a:off x="8581536" y="2475319"/>
            <a:ext cx="1597365" cy="1399657"/>
            <a:chOff x="6436152" y="1856489"/>
            <a:chExt cx="1198024" cy="1049743"/>
          </a:xfrm>
        </p:grpSpPr>
        <p:sp>
          <p:nvSpPr>
            <p:cNvPr id="1923" name="Google Shape;1923;p145"/>
            <p:cNvSpPr/>
            <p:nvPr/>
          </p:nvSpPr>
          <p:spPr>
            <a:xfrm>
              <a:off x="6436152" y="1856489"/>
              <a:ext cx="1198024" cy="1049743"/>
            </a:xfrm>
            <a:custGeom>
              <a:avLst/>
              <a:gdLst/>
              <a:ahLst/>
              <a:cxnLst/>
              <a:rect l="l" t="t" r="r" b="b"/>
              <a:pathLst>
                <a:path w="20228" h="21600" extrusionOk="0">
                  <a:moveTo>
                    <a:pt x="15851" y="2809"/>
                  </a:moveTo>
                  <a:lnTo>
                    <a:pt x="6817" y="0"/>
                  </a:lnTo>
                  <a:lnTo>
                    <a:pt x="0" y="8981"/>
                  </a:lnTo>
                  <a:lnTo>
                    <a:pt x="575" y="9165"/>
                  </a:lnTo>
                  <a:cubicBezTo>
                    <a:pt x="2587" y="9764"/>
                    <a:pt x="3367" y="12481"/>
                    <a:pt x="2053" y="14277"/>
                  </a:cubicBezTo>
                  <a:lnTo>
                    <a:pt x="1068" y="15659"/>
                  </a:lnTo>
                  <a:cubicBezTo>
                    <a:pt x="944" y="15797"/>
                    <a:pt x="862" y="15981"/>
                    <a:pt x="780" y="16119"/>
                  </a:cubicBezTo>
                  <a:lnTo>
                    <a:pt x="13059" y="21600"/>
                  </a:lnTo>
                  <a:lnTo>
                    <a:pt x="18890" y="13402"/>
                  </a:lnTo>
                  <a:cubicBezTo>
                    <a:pt x="21600" y="9672"/>
                    <a:pt x="19998" y="4053"/>
                    <a:pt x="15851" y="2809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4" name="Google Shape;1924;p145"/>
            <p:cNvSpPr/>
            <p:nvPr/>
          </p:nvSpPr>
          <p:spPr>
            <a:xfrm>
              <a:off x="6436152" y="2052165"/>
              <a:ext cx="439304" cy="717370"/>
            </a:xfrm>
            <a:custGeom>
              <a:avLst/>
              <a:gdLst/>
              <a:ahLst/>
              <a:cxnLst/>
              <a:rect l="l" t="t" r="r" b="b"/>
              <a:pathLst>
                <a:path w="710598" h="1260855" extrusionOk="0">
                  <a:moveTo>
                    <a:pt x="360295" y="0"/>
                  </a:moveTo>
                  <a:lnTo>
                    <a:pt x="423734" y="69801"/>
                  </a:lnTo>
                  <a:cubicBezTo>
                    <a:pt x="602944" y="286953"/>
                    <a:pt x="710598" y="565348"/>
                    <a:pt x="710598" y="868887"/>
                  </a:cubicBezTo>
                  <a:cubicBezTo>
                    <a:pt x="710598" y="998975"/>
                    <a:pt x="690825" y="1124445"/>
                    <a:pt x="654120" y="1242455"/>
                  </a:cubicBezTo>
                  <a:lnTo>
                    <a:pt x="647386" y="1260855"/>
                  </a:lnTo>
                  <a:lnTo>
                    <a:pt x="74725" y="1032939"/>
                  </a:lnTo>
                  <a:cubicBezTo>
                    <a:pt x="82581" y="1021151"/>
                    <a:pt x="90437" y="1005434"/>
                    <a:pt x="102316" y="993647"/>
                  </a:cubicBezTo>
                  <a:lnTo>
                    <a:pt x="196680" y="875598"/>
                  </a:lnTo>
                  <a:cubicBezTo>
                    <a:pt x="322563" y="722187"/>
                    <a:pt x="247838" y="490105"/>
                    <a:pt x="55086" y="438940"/>
                  </a:cubicBezTo>
                  <a:lnTo>
                    <a:pt x="0" y="423223"/>
                  </a:lnTo>
                  <a:close/>
                </a:path>
              </a:pathLst>
            </a:custGeom>
            <a:solidFill>
              <a:srgbClr val="FFCC4C"/>
            </a:solidFill>
            <a:ln>
              <a:noFill/>
            </a:ln>
          </p:spPr>
          <p:txBody>
            <a:bodyPr spcFirstLastPara="1" wrap="square" lIns="1920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1" i="0" u="none" strike="noStrike" cap="none">
                <a:solidFill>
                  <a:srgbClr val="26262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925" name="Google Shape;1925;p145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7016691" y="2112891"/>
              <a:ext cx="458859" cy="458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6" name="Google Shape;1926;p145"/>
          <p:cNvGrpSpPr/>
          <p:nvPr/>
        </p:nvGrpSpPr>
        <p:grpSpPr>
          <a:xfrm>
            <a:off x="8224837" y="3698895"/>
            <a:ext cx="1349541" cy="1511812"/>
            <a:chOff x="6168628" y="2774171"/>
            <a:chExt cx="1012156" cy="1133859"/>
          </a:xfrm>
        </p:grpSpPr>
        <p:sp>
          <p:nvSpPr>
            <p:cNvPr id="1927" name="Google Shape;1927;p145"/>
            <p:cNvSpPr/>
            <p:nvPr/>
          </p:nvSpPr>
          <p:spPr>
            <a:xfrm>
              <a:off x="6168628" y="2774171"/>
              <a:ext cx="1012156" cy="1133859"/>
            </a:xfrm>
            <a:custGeom>
              <a:avLst/>
              <a:gdLst/>
              <a:ahLst/>
              <a:cxnLst/>
              <a:rect l="l" t="t" r="r" b="b"/>
              <a:pathLst>
                <a:path w="21352" h="20491" extrusionOk="0">
                  <a:moveTo>
                    <a:pt x="6362" y="0"/>
                  </a:moveTo>
                  <a:lnTo>
                    <a:pt x="6362" y="404"/>
                  </a:lnTo>
                  <a:cubicBezTo>
                    <a:pt x="6465" y="2427"/>
                    <a:pt x="3899" y="3924"/>
                    <a:pt x="1488" y="3196"/>
                  </a:cubicBezTo>
                  <a:lnTo>
                    <a:pt x="0" y="2751"/>
                  </a:lnTo>
                  <a:lnTo>
                    <a:pt x="0" y="16746"/>
                  </a:lnTo>
                  <a:lnTo>
                    <a:pt x="11287" y="20103"/>
                  </a:lnTo>
                  <a:cubicBezTo>
                    <a:pt x="16264" y="21600"/>
                    <a:pt x="21600" y="18566"/>
                    <a:pt x="21343" y="14360"/>
                  </a:cubicBezTo>
                  <a:lnTo>
                    <a:pt x="20779" y="4571"/>
                  </a:lnTo>
                  <a:lnTo>
                    <a:pt x="6362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8" name="Google Shape;1928;p145"/>
            <p:cNvSpPr/>
            <p:nvPr/>
          </p:nvSpPr>
          <p:spPr>
            <a:xfrm>
              <a:off x="6168628" y="2774171"/>
              <a:ext cx="611898" cy="483852"/>
            </a:xfrm>
            <a:custGeom>
              <a:avLst/>
              <a:gdLst/>
              <a:ahLst/>
              <a:cxnLst/>
              <a:rect l="l" t="t" r="r" b="b"/>
              <a:pathLst>
                <a:path w="989778" h="850422" extrusionOk="0">
                  <a:moveTo>
                    <a:pt x="487822" y="0"/>
                  </a:moveTo>
                  <a:lnTo>
                    <a:pt x="989778" y="201861"/>
                  </a:lnTo>
                  <a:lnTo>
                    <a:pt x="928786" y="302258"/>
                  </a:lnTo>
                  <a:cubicBezTo>
                    <a:pt x="725606" y="603004"/>
                    <a:pt x="395614" y="811038"/>
                    <a:pt x="15534" y="849637"/>
                  </a:cubicBezTo>
                  <a:lnTo>
                    <a:pt x="0" y="850422"/>
                  </a:lnTo>
                  <a:lnTo>
                    <a:pt x="0" y="267552"/>
                  </a:lnTo>
                  <a:lnTo>
                    <a:pt x="114096" y="310831"/>
                  </a:lnTo>
                  <a:cubicBezTo>
                    <a:pt x="298966" y="381634"/>
                    <a:pt x="495720" y="236041"/>
                    <a:pt x="487822" y="39292"/>
                  </a:cubicBezTo>
                  <a:close/>
                </a:path>
              </a:pathLst>
            </a:custGeom>
            <a:solidFill>
              <a:srgbClr val="A2B969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1" i="0" u="none" strike="noStrike" cap="none">
                <a:solidFill>
                  <a:srgbClr val="26262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929" name="Google Shape;1929;p145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493708" y="3255563"/>
              <a:ext cx="458859" cy="458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0" name="Google Shape;1930;p145"/>
          <p:cNvGrpSpPr/>
          <p:nvPr/>
        </p:nvGrpSpPr>
        <p:grpSpPr>
          <a:xfrm>
            <a:off x="6668323" y="3698895"/>
            <a:ext cx="1352792" cy="1508828"/>
            <a:chOff x="5001242" y="2774171"/>
            <a:chExt cx="1014594" cy="1131621"/>
          </a:xfrm>
        </p:grpSpPr>
        <p:sp>
          <p:nvSpPr>
            <p:cNvPr id="1931" name="Google Shape;1931;p145"/>
            <p:cNvSpPr/>
            <p:nvPr/>
          </p:nvSpPr>
          <p:spPr>
            <a:xfrm>
              <a:off x="5001242" y="2774171"/>
              <a:ext cx="1014594" cy="1131621"/>
            </a:xfrm>
            <a:custGeom>
              <a:avLst/>
              <a:gdLst/>
              <a:ahLst/>
              <a:cxnLst/>
              <a:rect l="l" t="t" r="r" b="b"/>
              <a:pathLst>
                <a:path w="21353" h="20489" extrusionOk="0">
                  <a:moveTo>
                    <a:pt x="21353" y="2756"/>
                  </a:moveTo>
                  <a:lnTo>
                    <a:pt x="19869" y="3202"/>
                  </a:lnTo>
                  <a:cubicBezTo>
                    <a:pt x="17463" y="3931"/>
                    <a:pt x="14904" y="2432"/>
                    <a:pt x="15006" y="405"/>
                  </a:cubicBezTo>
                  <a:lnTo>
                    <a:pt x="15006" y="0"/>
                  </a:lnTo>
                  <a:lnTo>
                    <a:pt x="572" y="4539"/>
                  </a:lnTo>
                  <a:lnTo>
                    <a:pt x="9" y="14346"/>
                  </a:lnTo>
                  <a:cubicBezTo>
                    <a:pt x="-247" y="18561"/>
                    <a:pt x="5025" y="21600"/>
                    <a:pt x="10041" y="20101"/>
                  </a:cubicBezTo>
                  <a:lnTo>
                    <a:pt x="21302" y="16737"/>
                  </a:lnTo>
                  <a:lnTo>
                    <a:pt x="21302" y="2756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2" name="Google Shape;1932;p145"/>
            <p:cNvSpPr/>
            <p:nvPr/>
          </p:nvSpPr>
          <p:spPr>
            <a:xfrm>
              <a:off x="5414176" y="2774171"/>
              <a:ext cx="601660" cy="482561"/>
            </a:xfrm>
            <a:custGeom>
              <a:avLst/>
              <a:gdLst/>
              <a:ahLst/>
              <a:cxnLst/>
              <a:rect l="l" t="t" r="r" b="b"/>
              <a:pathLst>
                <a:path w="973218" h="848154" extrusionOk="0">
                  <a:moveTo>
                    <a:pt x="969298" y="267536"/>
                  </a:moveTo>
                  <a:lnTo>
                    <a:pt x="973218" y="267536"/>
                  </a:lnTo>
                  <a:lnTo>
                    <a:pt x="969298" y="269024"/>
                  </a:lnTo>
                  <a:close/>
                  <a:moveTo>
                    <a:pt x="485397" y="0"/>
                  </a:moveTo>
                  <a:lnTo>
                    <a:pt x="485397" y="39315"/>
                  </a:lnTo>
                  <a:cubicBezTo>
                    <a:pt x="477557" y="236084"/>
                    <a:pt x="674238" y="381598"/>
                    <a:pt x="859160" y="310831"/>
                  </a:cubicBezTo>
                  <a:lnTo>
                    <a:pt x="969298" y="269024"/>
                  </a:lnTo>
                  <a:lnTo>
                    <a:pt x="969298" y="848154"/>
                  </a:lnTo>
                  <a:lnTo>
                    <a:pt x="854282" y="830601"/>
                  </a:lnTo>
                  <a:cubicBezTo>
                    <a:pt x="486279" y="755297"/>
                    <a:pt x="176891" y="519083"/>
                    <a:pt x="2838" y="198681"/>
                  </a:cubicBezTo>
                  <a:lnTo>
                    <a:pt x="0" y="192788"/>
                  </a:lnTo>
                  <a:close/>
                </a:path>
              </a:pathLst>
            </a:custGeom>
            <a:solidFill>
              <a:srgbClr val="3A5C84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1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933" name="Google Shape;1933;p145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309511" y="3255562"/>
              <a:ext cx="458859" cy="458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4" name="Google Shape;1934;p145"/>
          <p:cNvGrpSpPr/>
          <p:nvPr/>
        </p:nvGrpSpPr>
        <p:grpSpPr>
          <a:xfrm>
            <a:off x="6084633" y="2475319"/>
            <a:ext cx="1597588" cy="1399657"/>
            <a:chOff x="4563475" y="1856489"/>
            <a:chExt cx="1198191" cy="1049743"/>
          </a:xfrm>
        </p:grpSpPr>
        <p:sp>
          <p:nvSpPr>
            <p:cNvPr id="1935" name="Google Shape;1935;p145"/>
            <p:cNvSpPr/>
            <p:nvPr/>
          </p:nvSpPr>
          <p:spPr>
            <a:xfrm>
              <a:off x="4563475" y="1856489"/>
              <a:ext cx="1198191" cy="1049743"/>
            </a:xfrm>
            <a:custGeom>
              <a:avLst/>
              <a:gdLst/>
              <a:ahLst/>
              <a:cxnLst/>
              <a:rect l="l" t="t" r="r" b="b"/>
              <a:pathLst>
                <a:path w="20231" h="21600" extrusionOk="0">
                  <a:moveTo>
                    <a:pt x="19451" y="16119"/>
                  </a:moveTo>
                  <a:cubicBezTo>
                    <a:pt x="19369" y="15981"/>
                    <a:pt x="19286" y="15797"/>
                    <a:pt x="19163" y="15659"/>
                  </a:cubicBezTo>
                  <a:lnTo>
                    <a:pt x="18178" y="14277"/>
                  </a:lnTo>
                  <a:cubicBezTo>
                    <a:pt x="16905" y="12481"/>
                    <a:pt x="17685" y="9764"/>
                    <a:pt x="19656" y="9165"/>
                  </a:cubicBezTo>
                  <a:lnTo>
                    <a:pt x="20231" y="8981"/>
                  </a:lnTo>
                  <a:lnTo>
                    <a:pt x="13414" y="0"/>
                  </a:lnTo>
                  <a:lnTo>
                    <a:pt x="4380" y="2809"/>
                  </a:lnTo>
                  <a:cubicBezTo>
                    <a:pt x="274" y="4099"/>
                    <a:pt x="-1369" y="9672"/>
                    <a:pt x="1300" y="13402"/>
                  </a:cubicBezTo>
                  <a:lnTo>
                    <a:pt x="7131" y="21600"/>
                  </a:lnTo>
                  <a:lnTo>
                    <a:pt x="19451" y="16119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 panose="020B0604020202020204"/>
                <a:buNone/>
              </a:pPr>
              <a:endParaRPr sz="4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6" name="Google Shape;1936;p145"/>
            <p:cNvSpPr/>
            <p:nvPr/>
          </p:nvSpPr>
          <p:spPr>
            <a:xfrm>
              <a:off x="5322195" y="2052076"/>
              <a:ext cx="439471" cy="717135"/>
            </a:xfrm>
            <a:custGeom>
              <a:avLst/>
              <a:gdLst/>
              <a:ahLst/>
              <a:cxnLst/>
              <a:rect l="l" t="t" r="r" b="b"/>
              <a:pathLst>
                <a:path w="710868" h="1260443" extrusionOk="0">
                  <a:moveTo>
                    <a:pt x="350445" y="0"/>
                  </a:moveTo>
                  <a:lnTo>
                    <a:pt x="710868" y="423378"/>
                  </a:lnTo>
                  <a:lnTo>
                    <a:pt x="655783" y="439095"/>
                  </a:lnTo>
                  <a:cubicBezTo>
                    <a:pt x="466960" y="490260"/>
                    <a:pt x="392236" y="722342"/>
                    <a:pt x="514190" y="875753"/>
                  </a:cubicBezTo>
                  <a:lnTo>
                    <a:pt x="608553" y="993802"/>
                  </a:lnTo>
                  <a:cubicBezTo>
                    <a:pt x="620337" y="1005589"/>
                    <a:pt x="628288" y="1021306"/>
                    <a:pt x="636144" y="1033094"/>
                  </a:cubicBezTo>
                  <a:lnTo>
                    <a:pt x="63005" y="1260443"/>
                  </a:lnTo>
                  <a:lnTo>
                    <a:pt x="56478" y="1242610"/>
                  </a:lnTo>
                  <a:cubicBezTo>
                    <a:pt x="19774" y="1124600"/>
                    <a:pt x="0" y="999130"/>
                    <a:pt x="0" y="869042"/>
                  </a:cubicBezTo>
                  <a:cubicBezTo>
                    <a:pt x="0" y="565503"/>
                    <a:pt x="107655" y="287108"/>
                    <a:pt x="286865" y="69956"/>
                  </a:cubicBezTo>
                  <a:close/>
                </a:path>
              </a:pathLst>
            </a:custGeom>
            <a:solidFill>
              <a:srgbClr val="4CC1EF"/>
            </a:solidFill>
            <a:ln>
              <a:noFill/>
            </a:ln>
          </p:spPr>
          <p:txBody>
            <a:bodyPr spcFirstLastPara="1" wrap="square" lIns="50800" tIns="50800" rIns="1920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1" i="0" u="none" strike="noStrike" cap="none">
                <a:solidFill>
                  <a:srgbClr val="26262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937" name="Google Shape;1937;p145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796135" y="2114222"/>
              <a:ext cx="458859" cy="4588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8" name="Google Shape;1938;p145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684533" y="2817097"/>
            <a:ext cx="864703" cy="115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145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4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45" name="Google Shape;1945;p146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Tips on Handling Unreasonable Merchants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46" name="Google Shape;1946;p146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Handle Objection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47" name="Google Shape;1947;p1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146"/>
          <p:cNvSpPr txBox="1"/>
          <p:nvPr/>
        </p:nvSpPr>
        <p:spPr>
          <a:xfrm>
            <a:off x="413867" y="1447500"/>
            <a:ext cx="9267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do you know steps should be taken before the player ends the conversation:</a:t>
            </a:r>
            <a:endParaRPr sz="190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949" name="Google Shape;1949;p1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9891" y="2406333"/>
            <a:ext cx="3853500" cy="3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14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10176" y="2301176"/>
            <a:ext cx="4965575" cy="39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46"/>
          <p:cNvSpPr txBox="1"/>
          <p:nvPr/>
        </p:nvSpPr>
        <p:spPr>
          <a:xfrm>
            <a:off x="5175767" y="1993650"/>
            <a:ext cx="295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of conversation:</a:t>
            </a:r>
            <a:endParaRPr sz="190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2" name="Google Shape;1952;p14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4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8" name="Google Shape;1958;p147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Tips on Handling Unreasonable Merchants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959" name="Google Shape;1959;p1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147"/>
          <p:cNvSpPr/>
          <p:nvPr/>
        </p:nvSpPr>
        <p:spPr>
          <a:xfrm>
            <a:off x="531802" y="1331833"/>
            <a:ext cx="2659446" cy="663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6395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61" name="Google Shape;1961;p147"/>
          <p:cNvSpPr txBox="1"/>
          <p:nvPr/>
        </p:nvSpPr>
        <p:spPr>
          <a:xfrm>
            <a:off x="936573" y="1463748"/>
            <a:ext cx="17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 panose="020B0604020202020204"/>
              <a:buNone/>
            </a:pPr>
            <a:r>
              <a:rPr lang="en-US" sz="2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Warnings:</a:t>
            </a:r>
            <a:endParaRPr sz="1500"/>
          </a:p>
        </p:txBody>
      </p:sp>
      <p:sp>
        <p:nvSpPr>
          <p:cNvPr id="1962" name="Google Shape;1962;p147"/>
          <p:cNvSpPr/>
          <p:nvPr/>
        </p:nvSpPr>
        <p:spPr>
          <a:xfrm>
            <a:off x="758967" y="2276550"/>
            <a:ext cx="19176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1st Warning </a:t>
            </a:r>
            <a:endParaRPr sz="1600"/>
          </a:p>
        </p:txBody>
      </p:sp>
      <p:grpSp>
        <p:nvGrpSpPr>
          <p:cNvPr id="1963" name="Google Shape;1963;p147"/>
          <p:cNvGrpSpPr/>
          <p:nvPr/>
        </p:nvGrpSpPr>
        <p:grpSpPr>
          <a:xfrm>
            <a:off x="1007683" y="2644796"/>
            <a:ext cx="5000704" cy="1405524"/>
            <a:chOff x="6708774" y="1935893"/>
            <a:chExt cx="5022300" cy="1996200"/>
          </a:xfrm>
        </p:grpSpPr>
        <p:sp>
          <p:nvSpPr>
            <p:cNvPr id="1964" name="Google Shape;1964;p147"/>
            <p:cNvSpPr/>
            <p:nvPr/>
          </p:nvSpPr>
          <p:spPr>
            <a:xfrm>
              <a:off x="6708774" y="1935893"/>
              <a:ext cx="5022300" cy="1996200"/>
            </a:xfrm>
            <a:prstGeom prst="roundRect">
              <a:avLst>
                <a:gd name="adj" fmla="val 7362"/>
              </a:avLst>
            </a:prstGeom>
            <a:noFill/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65" name="Google Shape;1965;p147"/>
            <p:cNvSpPr/>
            <p:nvPr/>
          </p:nvSpPr>
          <p:spPr>
            <a:xfrm>
              <a:off x="6708775" y="2056867"/>
              <a:ext cx="4786200" cy="9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i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“I do understand your frustration. Allow me to do my level best to address your concern. However, please refrain from using profanity in this call otherwise we would need to continue on a later session”</a:t>
              </a:r>
              <a:endParaRPr sz="1300" b="0" i="1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1966" name="Google Shape;1966;p147"/>
          <p:cNvSpPr/>
          <p:nvPr/>
        </p:nvSpPr>
        <p:spPr>
          <a:xfrm>
            <a:off x="5864567" y="4363100"/>
            <a:ext cx="23721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 panose="02000000000000000000"/>
              <a:buChar char="●"/>
            </a:pPr>
            <a:r>
              <a:rPr lang="en-US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2nd Warning </a:t>
            </a:r>
            <a:endParaRPr sz="1600"/>
          </a:p>
        </p:txBody>
      </p:sp>
      <p:grpSp>
        <p:nvGrpSpPr>
          <p:cNvPr id="1967" name="Google Shape;1967;p147"/>
          <p:cNvGrpSpPr/>
          <p:nvPr/>
        </p:nvGrpSpPr>
        <p:grpSpPr>
          <a:xfrm>
            <a:off x="6113283" y="4731441"/>
            <a:ext cx="5000704" cy="1080343"/>
            <a:chOff x="6708774" y="1935893"/>
            <a:chExt cx="5022300" cy="1996200"/>
          </a:xfrm>
        </p:grpSpPr>
        <p:sp>
          <p:nvSpPr>
            <p:cNvPr id="1968" name="Google Shape;1968;p147"/>
            <p:cNvSpPr/>
            <p:nvPr/>
          </p:nvSpPr>
          <p:spPr>
            <a:xfrm>
              <a:off x="6708774" y="1935893"/>
              <a:ext cx="5022300" cy="1996200"/>
            </a:xfrm>
            <a:prstGeom prst="roundRect">
              <a:avLst>
                <a:gd name="adj" fmla="val 7362"/>
              </a:avLst>
            </a:prstGeom>
            <a:noFill/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69" name="Google Shape;1969;p147"/>
            <p:cNvSpPr/>
            <p:nvPr/>
          </p:nvSpPr>
          <p:spPr>
            <a:xfrm>
              <a:off x="6708775" y="2056867"/>
              <a:ext cx="4786200" cy="9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i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“I apologize, this call will be discontinued. We will call you back by (provide time) once you are feeling better to address your concern.”</a:t>
              </a:r>
              <a:endParaRPr sz="1300" b="0" i="1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1970" name="Google Shape;1970;p14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971" name="Google Shape;1971;p147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Handle Objection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48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Critical Thinking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77" name="Google Shape;1977;p148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78" name="Google Shape;1978;p148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Handle Objection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79" name="Google Shape;1979;p148"/>
          <p:cNvSpPr txBox="1"/>
          <p:nvPr/>
        </p:nvSpPr>
        <p:spPr>
          <a:xfrm>
            <a:off x="1359914" y="5196443"/>
            <a:ext cx="13041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Explore other points of view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80" name="Google Shape;1980;p148"/>
          <p:cNvSpPr txBox="1"/>
          <p:nvPr/>
        </p:nvSpPr>
        <p:spPr>
          <a:xfrm>
            <a:off x="2927888" y="1537583"/>
            <a:ext cx="2560737" cy="76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Gather details from Customer, Knowledge Base &amp; Modules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81" name="Google Shape;1981;p148"/>
          <p:cNvSpPr txBox="1"/>
          <p:nvPr/>
        </p:nvSpPr>
        <p:spPr>
          <a:xfrm>
            <a:off x="5037508" y="5074487"/>
            <a:ext cx="2116983" cy="76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 appropriate process for each situation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82" name="Google Shape;1982;p148"/>
          <p:cNvSpPr txBox="1"/>
          <p:nvPr/>
        </p:nvSpPr>
        <p:spPr>
          <a:xfrm>
            <a:off x="6915432" y="1552176"/>
            <a:ext cx="2121069" cy="76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are the possible solutions / conclusions?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83" name="Google Shape;1983;p148"/>
          <p:cNvSpPr txBox="1"/>
          <p:nvPr/>
        </p:nvSpPr>
        <p:spPr>
          <a:xfrm>
            <a:off x="9155609" y="5103563"/>
            <a:ext cx="1485361" cy="110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(Alternative)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Other resolution could be better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84" name="Google Shape;1984;p148"/>
          <p:cNvSpPr/>
          <p:nvPr/>
        </p:nvSpPr>
        <p:spPr>
          <a:xfrm>
            <a:off x="2170004" y="3705184"/>
            <a:ext cx="7680000" cy="176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574" y="21600"/>
                </a:moveTo>
                <a:lnTo>
                  <a:pt x="21415" y="21600"/>
                </a:lnTo>
                <a:cubicBezTo>
                  <a:pt x="21399" y="21600"/>
                  <a:pt x="21389" y="17281"/>
                  <a:pt x="21389" y="10800"/>
                </a:cubicBezTo>
                <a:cubicBezTo>
                  <a:pt x="21389" y="4319"/>
                  <a:pt x="21399" y="0"/>
                  <a:pt x="21415" y="0"/>
                </a:cubicBezTo>
                <a:lnTo>
                  <a:pt x="21574" y="0"/>
                </a:lnTo>
                <a:cubicBezTo>
                  <a:pt x="21589" y="0"/>
                  <a:pt x="21600" y="4319"/>
                  <a:pt x="21600" y="10800"/>
                </a:cubicBezTo>
                <a:cubicBezTo>
                  <a:pt x="21600" y="17281"/>
                  <a:pt x="21589" y="21600"/>
                  <a:pt x="21574" y="21600"/>
                </a:cubicBezTo>
                <a:close/>
                <a:moveTo>
                  <a:pt x="21251" y="21600"/>
                </a:moveTo>
                <a:lnTo>
                  <a:pt x="21093" y="21600"/>
                </a:lnTo>
                <a:cubicBezTo>
                  <a:pt x="21077" y="21600"/>
                  <a:pt x="21066" y="17281"/>
                  <a:pt x="21066" y="10800"/>
                </a:cubicBezTo>
                <a:cubicBezTo>
                  <a:pt x="21066" y="4319"/>
                  <a:pt x="21077" y="0"/>
                  <a:pt x="21093" y="0"/>
                </a:cubicBezTo>
                <a:lnTo>
                  <a:pt x="21251" y="0"/>
                </a:lnTo>
                <a:cubicBezTo>
                  <a:pt x="21267" y="0"/>
                  <a:pt x="21278" y="4319"/>
                  <a:pt x="21278" y="10800"/>
                </a:cubicBezTo>
                <a:cubicBezTo>
                  <a:pt x="21278" y="17281"/>
                  <a:pt x="21267" y="21600"/>
                  <a:pt x="21251" y="21600"/>
                </a:cubicBezTo>
                <a:close/>
                <a:moveTo>
                  <a:pt x="20934" y="21600"/>
                </a:moveTo>
                <a:lnTo>
                  <a:pt x="20775" y="21600"/>
                </a:lnTo>
                <a:cubicBezTo>
                  <a:pt x="20759" y="21600"/>
                  <a:pt x="20749" y="17281"/>
                  <a:pt x="20749" y="10800"/>
                </a:cubicBezTo>
                <a:cubicBezTo>
                  <a:pt x="20749" y="4319"/>
                  <a:pt x="20759" y="0"/>
                  <a:pt x="20775" y="0"/>
                </a:cubicBezTo>
                <a:lnTo>
                  <a:pt x="20934" y="0"/>
                </a:lnTo>
                <a:cubicBezTo>
                  <a:pt x="20950" y="0"/>
                  <a:pt x="20960" y="4319"/>
                  <a:pt x="20960" y="10800"/>
                </a:cubicBezTo>
                <a:cubicBezTo>
                  <a:pt x="20960" y="17281"/>
                  <a:pt x="20950" y="21600"/>
                  <a:pt x="20934" y="21600"/>
                </a:cubicBezTo>
                <a:close/>
                <a:moveTo>
                  <a:pt x="20617" y="21600"/>
                </a:moveTo>
                <a:lnTo>
                  <a:pt x="20458" y="21600"/>
                </a:lnTo>
                <a:cubicBezTo>
                  <a:pt x="20442" y="21600"/>
                  <a:pt x="20432" y="17281"/>
                  <a:pt x="20432" y="10800"/>
                </a:cubicBezTo>
                <a:cubicBezTo>
                  <a:pt x="20432" y="4319"/>
                  <a:pt x="20442" y="0"/>
                  <a:pt x="20458" y="0"/>
                </a:cubicBezTo>
                <a:lnTo>
                  <a:pt x="20617" y="0"/>
                </a:lnTo>
                <a:cubicBezTo>
                  <a:pt x="20633" y="0"/>
                  <a:pt x="20643" y="4319"/>
                  <a:pt x="20643" y="10800"/>
                </a:cubicBezTo>
                <a:cubicBezTo>
                  <a:pt x="20643" y="17281"/>
                  <a:pt x="20627" y="21600"/>
                  <a:pt x="20617" y="21600"/>
                </a:cubicBezTo>
                <a:close/>
                <a:moveTo>
                  <a:pt x="20294" y="21600"/>
                </a:moveTo>
                <a:lnTo>
                  <a:pt x="20136" y="21600"/>
                </a:lnTo>
                <a:cubicBezTo>
                  <a:pt x="20120" y="21600"/>
                  <a:pt x="20109" y="17281"/>
                  <a:pt x="20109" y="10800"/>
                </a:cubicBezTo>
                <a:cubicBezTo>
                  <a:pt x="20109" y="4319"/>
                  <a:pt x="20120" y="0"/>
                  <a:pt x="20136" y="0"/>
                </a:cubicBezTo>
                <a:lnTo>
                  <a:pt x="20294" y="0"/>
                </a:lnTo>
                <a:cubicBezTo>
                  <a:pt x="20310" y="0"/>
                  <a:pt x="20321" y="4319"/>
                  <a:pt x="20321" y="10800"/>
                </a:cubicBezTo>
                <a:cubicBezTo>
                  <a:pt x="20321" y="17281"/>
                  <a:pt x="20310" y="21600"/>
                  <a:pt x="20294" y="21600"/>
                </a:cubicBezTo>
                <a:close/>
                <a:moveTo>
                  <a:pt x="19977" y="21600"/>
                </a:moveTo>
                <a:lnTo>
                  <a:pt x="19818" y="21600"/>
                </a:lnTo>
                <a:cubicBezTo>
                  <a:pt x="19803" y="21600"/>
                  <a:pt x="19792" y="17281"/>
                  <a:pt x="19792" y="10800"/>
                </a:cubicBezTo>
                <a:cubicBezTo>
                  <a:pt x="19792" y="4319"/>
                  <a:pt x="19803" y="0"/>
                  <a:pt x="19818" y="0"/>
                </a:cubicBezTo>
                <a:lnTo>
                  <a:pt x="19977" y="0"/>
                </a:lnTo>
                <a:cubicBezTo>
                  <a:pt x="19993" y="0"/>
                  <a:pt x="20004" y="4319"/>
                  <a:pt x="20004" y="10800"/>
                </a:cubicBezTo>
                <a:cubicBezTo>
                  <a:pt x="20004" y="17281"/>
                  <a:pt x="19993" y="21600"/>
                  <a:pt x="19977" y="21600"/>
                </a:cubicBezTo>
                <a:close/>
                <a:moveTo>
                  <a:pt x="19660" y="21600"/>
                </a:moveTo>
                <a:lnTo>
                  <a:pt x="19501" y="21600"/>
                </a:lnTo>
                <a:cubicBezTo>
                  <a:pt x="19485" y="21600"/>
                  <a:pt x="19475" y="17281"/>
                  <a:pt x="19475" y="10800"/>
                </a:cubicBezTo>
                <a:cubicBezTo>
                  <a:pt x="19475" y="4319"/>
                  <a:pt x="19485" y="0"/>
                  <a:pt x="19501" y="0"/>
                </a:cubicBezTo>
                <a:lnTo>
                  <a:pt x="19660" y="0"/>
                </a:lnTo>
                <a:cubicBezTo>
                  <a:pt x="19676" y="0"/>
                  <a:pt x="19686" y="4319"/>
                  <a:pt x="19686" y="10800"/>
                </a:cubicBezTo>
                <a:cubicBezTo>
                  <a:pt x="19686" y="17281"/>
                  <a:pt x="19670" y="21600"/>
                  <a:pt x="19660" y="21600"/>
                </a:cubicBezTo>
                <a:close/>
                <a:moveTo>
                  <a:pt x="19337" y="21600"/>
                </a:moveTo>
                <a:lnTo>
                  <a:pt x="19179" y="21600"/>
                </a:lnTo>
                <a:cubicBezTo>
                  <a:pt x="19163" y="21600"/>
                  <a:pt x="19152" y="17281"/>
                  <a:pt x="19152" y="10800"/>
                </a:cubicBezTo>
                <a:cubicBezTo>
                  <a:pt x="19152" y="4319"/>
                  <a:pt x="19163" y="0"/>
                  <a:pt x="19179" y="0"/>
                </a:cubicBezTo>
                <a:lnTo>
                  <a:pt x="19337" y="0"/>
                </a:lnTo>
                <a:cubicBezTo>
                  <a:pt x="19353" y="0"/>
                  <a:pt x="19364" y="4319"/>
                  <a:pt x="19364" y="10800"/>
                </a:cubicBezTo>
                <a:cubicBezTo>
                  <a:pt x="19364" y="17281"/>
                  <a:pt x="19353" y="21600"/>
                  <a:pt x="19337" y="21600"/>
                </a:cubicBezTo>
                <a:close/>
                <a:moveTo>
                  <a:pt x="19020" y="21600"/>
                </a:moveTo>
                <a:lnTo>
                  <a:pt x="18862" y="21600"/>
                </a:lnTo>
                <a:cubicBezTo>
                  <a:pt x="18846" y="21600"/>
                  <a:pt x="18835" y="17281"/>
                  <a:pt x="18835" y="10800"/>
                </a:cubicBezTo>
                <a:cubicBezTo>
                  <a:pt x="18835" y="4319"/>
                  <a:pt x="18846" y="0"/>
                  <a:pt x="18862" y="0"/>
                </a:cubicBezTo>
                <a:lnTo>
                  <a:pt x="19020" y="0"/>
                </a:lnTo>
                <a:cubicBezTo>
                  <a:pt x="19036" y="0"/>
                  <a:pt x="19047" y="4319"/>
                  <a:pt x="19047" y="10800"/>
                </a:cubicBezTo>
                <a:cubicBezTo>
                  <a:pt x="19047" y="17281"/>
                  <a:pt x="19036" y="21600"/>
                  <a:pt x="19020" y="21600"/>
                </a:cubicBezTo>
                <a:close/>
                <a:moveTo>
                  <a:pt x="18698" y="21600"/>
                </a:moveTo>
                <a:lnTo>
                  <a:pt x="18539" y="21600"/>
                </a:lnTo>
                <a:cubicBezTo>
                  <a:pt x="18523" y="21600"/>
                  <a:pt x="18513" y="17281"/>
                  <a:pt x="18513" y="10800"/>
                </a:cubicBezTo>
                <a:cubicBezTo>
                  <a:pt x="18513" y="4319"/>
                  <a:pt x="18523" y="0"/>
                  <a:pt x="18539" y="0"/>
                </a:cubicBezTo>
                <a:lnTo>
                  <a:pt x="18698" y="0"/>
                </a:lnTo>
                <a:cubicBezTo>
                  <a:pt x="18714" y="0"/>
                  <a:pt x="18724" y="4319"/>
                  <a:pt x="18724" y="10800"/>
                </a:cubicBezTo>
                <a:cubicBezTo>
                  <a:pt x="18724" y="17281"/>
                  <a:pt x="18714" y="21600"/>
                  <a:pt x="18698" y="21600"/>
                </a:cubicBezTo>
                <a:close/>
                <a:moveTo>
                  <a:pt x="18381" y="21600"/>
                </a:moveTo>
                <a:lnTo>
                  <a:pt x="18222" y="21600"/>
                </a:lnTo>
                <a:cubicBezTo>
                  <a:pt x="18206" y="21600"/>
                  <a:pt x="18196" y="17281"/>
                  <a:pt x="18196" y="10800"/>
                </a:cubicBezTo>
                <a:cubicBezTo>
                  <a:pt x="18196" y="4319"/>
                  <a:pt x="18206" y="0"/>
                  <a:pt x="18222" y="0"/>
                </a:cubicBezTo>
                <a:lnTo>
                  <a:pt x="18381" y="0"/>
                </a:lnTo>
                <a:cubicBezTo>
                  <a:pt x="18396" y="0"/>
                  <a:pt x="18407" y="4319"/>
                  <a:pt x="18407" y="10800"/>
                </a:cubicBezTo>
                <a:cubicBezTo>
                  <a:pt x="18407" y="17281"/>
                  <a:pt x="18396" y="21600"/>
                  <a:pt x="18381" y="21600"/>
                </a:cubicBezTo>
                <a:close/>
                <a:moveTo>
                  <a:pt x="18063" y="21600"/>
                </a:moveTo>
                <a:lnTo>
                  <a:pt x="17905" y="21600"/>
                </a:lnTo>
                <a:cubicBezTo>
                  <a:pt x="17889" y="21600"/>
                  <a:pt x="17878" y="17281"/>
                  <a:pt x="17878" y="10800"/>
                </a:cubicBezTo>
                <a:cubicBezTo>
                  <a:pt x="17878" y="4319"/>
                  <a:pt x="17889" y="0"/>
                  <a:pt x="17905" y="0"/>
                </a:cubicBezTo>
                <a:lnTo>
                  <a:pt x="18063" y="0"/>
                </a:lnTo>
                <a:cubicBezTo>
                  <a:pt x="18079" y="0"/>
                  <a:pt x="18090" y="4319"/>
                  <a:pt x="18090" y="10800"/>
                </a:cubicBezTo>
                <a:cubicBezTo>
                  <a:pt x="18090" y="17281"/>
                  <a:pt x="18074" y="21600"/>
                  <a:pt x="18063" y="21600"/>
                </a:cubicBezTo>
                <a:close/>
                <a:moveTo>
                  <a:pt x="17741" y="21600"/>
                </a:moveTo>
                <a:lnTo>
                  <a:pt x="17582" y="21600"/>
                </a:lnTo>
                <a:cubicBezTo>
                  <a:pt x="17567" y="21600"/>
                  <a:pt x="17556" y="17281"/>
                  <a:pt x="17556" y="10800"/>
                </a:cubicBezTo>
                <a:cubicBezTo>
                  <a:pt x="17556" y="4319"/>
                  <a:pt x="17567" y="0"/>
                  <a:pt x="17582" y="0"/>
                </a:cubicBezTo>
                <a:lnTo>
                  <a:pt x="17741" y="0"/>
                </a:lnTo>
                <a:cubicBezTo>
                  <a:pt x="17757" y="0"/>
                  <a:pt x="17767" y="4319"/>
                  <a:pt x="17767" y="10800"/>
                </a:cubicBezTo>
                <a:cubicBezTo>
                  <a:pt x="17767" y="17281"/>
                  <a:pt x="17757" y="21600"/>
                  <a:pt x="17741" y="21600"/>
                </a:cubicBezTo>
                <a:close/>
                <a:moveTo>
                  <a:pt x="17424" y="21600"/>
                </a:moveTo>
                <a:lnTo>
                  <a:pt x="17265" y="21600"/>
                </a:lnTo>
                <a:cubicBezTo>
                  <a:pt x="17249" y="21600"/>
                  <a:pt x="17239" y="17281"/>
                  <a:pt x="17239" y="10800"/>
                </a:cubicBezTo>
                <a:cubicBezTo>
                  <a:pt x="17239" y="4319"/>
                  <a:pt x="17249" y="0"/>
                  <a:pt x="17265" y="0"/>
                </a:cubicBezTo>
                <a:lnTo>
                  <a:pt x="17424" y="0"/>
                </a:lnTo>
                <a:cubicBezTo>
                  <a:pt x="17440" y="0"/>
                  <a:pt x="17450" y="4319"/>
                  <a:pt x="17450" y="10800"/>
                </a:cubicBezTo>
                <a:cubicBezTo>
                  <a:pt x="17450" y="17281"/>
                  <a:pt x="17440" y="21600"/>
                  <a:pt x="17424" y="21600"/>
                </a:cubicBezTo>
                <a:close/>
                <a:moveTo>
                  <a:pt x="17101" y="21600"/>
                </a:moveTo>
                <a:lnTo>
                  <a:pt x="16943" y="21600"/>
                </a:lnTo>
                <a:cubicBezTo>
                  <a:pt x="16927" y="21600"/>
                  <a:pt x="16916" y="17281"/>
                  <a:pt x="16916" y="10800"/>
                </a:cubicBezTo>
                <a:cubicBezTo>
                  <a:pt x="16916" y="4319"/>
                  <a:pt x="16927" y="0"/>
                  <a:pt x="16943" y="0"/>
                </a:cubicBezTo>
                <a:lnTo>
                  <a:pt x="17101" y="0"/>
                </a:lnTo>
                <a:cubicBezTo>
                  <a:pt x="17117" y="0"/>
                  <a:pt x="17128" y="4319"/>
                  <a:pt x="17128" y="10800"/>
                </a:cubicBezTo>
                <a:cubicBezTo>
                  <a:pt x="17128" y="17281"/>
                  <a:pt x="17117" y="21600"/>
                  <a:pt x="17101" y="21600"/>
                </a:cubicBezTo>
                <a:close/>
                <a:moveTo>
                  <a:pt x="16784" y="21600"/>
                </a:moveTo>
                <a:lnTo>
                  <a:pt x="16626" y="21600"/>
                </a:lnTo>
                <a:cubicBezTo>
                  <a:pt x="16610" y="21600"/>
                  <a:pt x="16599" y="17281"/>
                  <a:pt x="16599" y="10800"/>
                </a:cubicBezTo>
                <a:cubicBezTo>
                  <a:pt x="16599" y="4319"/>
                  <a:pt x="16610" y="0"/>
                  <a:pt x="16626" y="0"/>
                </a:cubicBezTo>
                <a:lnTo>
                  <a:pt x="16784" y="0"/>
                </a:lnTo>
                <a:cubicBezTo>
                  <a:pt x="16800" y="0"/>
                  <a:pt x="16811" y="4319"/>
                  <a:pt x="16811" y="10800"/>
                </a:cubicBezTo>
                <a:cubicBezTo>
                  <a:pt x="16811" y="17281"/>
                  <a:pt x="16800" y="21600"/>
                  <a:pt x="16784" y="21600"/>
                </a:cubicBezTo>
                <a:close/>
                <a:moveTo>
                  <a:pt x="16467" y="21600"/>
                </a:moveTo>
                <a:lnTo>
                  <a:pt x="16308" y="21600"/>
                </a:lnTo>
                <a:cubicBezTo>
                  <a:pt x="16293" y="21600"/>
                  <a:pt x="16282" y="17281"/>
                  <a:pt x="16282" y="10800"/>
                </a:cubicBezTo>
                <a:cubicBezTo>
                  <a:pt x="16282" y="4319"/>
                  <a:pt x="16293" y="0"/>
                  <a:pt x="16308" y="0"/>
                </a:cubicBezTo>
                <a:lnTo>
                  <a:pt x="16467" y="0"/>
                </a:lnTo>
                <a:cubicBezTo>
                  <a:pt x="16483" y="0"/>
                  <a:pt x="16493" y="4319"/>
                  <a:pt x="16493" y="10800"/>
                </a:cubicBezTo>
                <a:cubicBezTo>
                  <a:pt x="16493" y="17281"/>
                  <a:pt x="16478" y="21600"/>
                  <a:pt x="16467" y="21600"/>
                </a:cubicBezTo>
                <a:close/>
                <a:moveTo>
                  <a:pt x="16144" y="21600"/>
                </a:moveTo>
                <a:lnTo>
                  <a:pt x="15986" y="21600"/>
                </a:lnTo>
                <a:cubicBezTo>
                  <a:pt x="15970" y="21600"/>
                  <a:pt x="15959" y="17281"/>
                  <a:pt x="15959" y="10800"/>
                </a:cubicBezTo>
                <a:cubicBezTo>
                  <a:pt x="15959" y="4319"/>
                  <a:pt x="15970" y="0"/>
                  <a:pt x="15986" y="0"/>
                </a:cubicBezTo>
                <a:lnTo>
                  <a:pt x="16144" y="0"/>
                </a:lnTo>
                <a:cubicBezTo>
                  <a:pt x="16160" y="0"/>
                  <a:pt x="16171" y="4319"/>
                  <a:pt x="16171" y="10800"/>
                </a:cubicBezTo>
                <a:cubicBezTo>
                  <a:pt x="16171" y="17281"/>
                  <a:pt x="16160" y="21600"/>
                  <a:pt x="16144" y="21600"/>
                </a:cubicBezTo>
                <a:close/>
                <a:moveTo>
                  <a:pt x="15827" y="21600"/>
                </a:moveTo>
                <a:lnTo>
                  <a:pt x="15669" y="21600"/>
                </a:lnTo>
                <a:cubicBezTo>
                  <a:pt x="15653" y="21600"/>
                  <a:pt x="15642" y="17281"/>
                  <a:pt x="15642" y="10800"/>
                </a:cubicBezTo>
                <a:cubicBezTo>
                  <a:pt x="15642" y="4319"/>
                  <a:pt x="15653" y="0"/>
                  <a:pt x="15669" y="0"/>
                </a:cubicBezTo>
                <a:lnTo>
                  <a:pt x="15827" y="0"/>
                </a:lnTo>
                <a:cubicBezTo>
                  <a:pt x="15843" y="0"/>
                  <a:pt x="15854" y="4319"/>
                  <a:pt x="15854" y="10800"/>
                </a:cubicBezTo>
                <a:cubicBezTo>
                  <a:pt x="15854" y="17281"/>
                  <a:pt x="15843" y="21600"/>
                  <a:pt x="15827" y="21600"/>
                </a:cubicBezTo>
                <a:close/>
                <a:moveTo>
                  <a:pt x="15510" y="21600"/>
                </a:moveTo>
                <a:lnTo>
                  <a:pt x="15352" y="21600"/>
                </a:lnTo>
                <a:cubicBezTo>
                  <a:pt x="15336" y="21600"/>
                  <a:pt x="15325" y="17281"/>
                  <a:pt x="15325" y="10800"/>
                </a:cubicBezTo>
                <a:cubicBezTo>
                  <a:pt x="15325" y="4319"/>
                  <a:pt x="15336" y="0"/>
                  <a:pt x="15352" y="0"/>
                </a:cubicBezTo>
                <a:lnTo>
                  <a:pt x="15510" y="0"/>
                </a:lnTo>
                <a:cubicBezTo>
                  <a:pt x="15526" y="0"/>
                  <a:pt x="15537" y="4319"/>
                  <a:pt x="15537" y="10800"/>
                </a:cubicBezTo>
                <a:cubicBezTo>
                  <a:pt x="15537" y="17281"/>
                  <a:pt x="15521" y="21600"/>
                  <a:pt x="15510" y="21600"/>
                </a:cubicBezTo>
                <a:close/>
                <a:moveTo>
                  <a:pt x="15188" y="21600"/>
                </a:moveTo>
                <a:lnTo>
                  <a:pt x="15029" y="21600"/>
                </a:lnTo>
                <a:cubicBezTo>
                  <a:pt x="15013" y="21600"/>
                  <a:pt x="15003" y="17281"/>
                  <a:pt x="15003" y="10800"/>
                </a:cubicBezTo>
                <a:cubicBezTo>
                  <a:pt x="15003" y="4319"/>
                  <a:pt x="15013" y="0"/>
                  <a:pt x="15029" y="0"/>
                </a:cubicBezTo>
                <a:lnTo>
                  <a:pt x="15188" y="0"/>
                </a:lnTo>
                <a:cubicBezTo>
                  <a:pt x="15204" y="0"/>
                  <a:pt x="15214" y="4319"/>
                  <a:pt x="15214" y="10800"/>
                </a:cubicBezTo>
                <a:cubicBezTo>
                  <a:pt x="15214" y="17281"/>
                  <a:pt x="15204" y="21600"/>
                  <a:pt x="15188" y="21600"/>
                </a:cubicBezTo>
                <a:close/>
                <a:moveTo>
                  <a:pt x="14870" y="21600"/>
                </a:moveTo>
                <a:lnTo>
                  <a:pt x="14712" y="21600"/>
                </a:lnTo>
                <a:cubicBezTo>
                  <a:pt x="14696" y="21600"/>
                  <a:pt x="14685" y="17281"/>
                  <a:pt x="14685" y="10800"/>
                </a:cubicBezTo>
                <a:cubicBezTo>
                  <a:pt x="14685" y="4319"/>
                  <a:pt x="14696" y="0"/>
                  <a:pt x="14712" y="0"/>
                </a:cubicBezTo>
                <a:lnTo>
                  <a:pt x="14870" y="0"/>
                </a:lnTo>
                <a:cubicBezTo>
                  <a:pt x="14886" y="0"/>
                  <a:pt x="14897" y="4319"/>
                  <a:pt x="14897" y="10800"/>
                </a:cubicBezTo>
                <a:cubicBezTo>
                  <a:pt x="14897" y="17281"/>
                  <a:pt x="14886" y="21600"/>
                  <a:pt x="14870" y="21600"/>
                </a:cubicBezTo>
                <a:close/>
                <a:moveTo>
                  <a:pt x="14548" y="21600"/>
                </a:moveTo>
                <a:lnTo>
                  <a:pt x="14389" y="21600"/>
                </a:lnTo>
                <a:cubicBezTo>
                  <a:pt x="14374" y="21600"/>
                  <a:pt x="14363" y="17281"/>
                  <a:pt x="14363" y="10800"/>
                </a:cubicBezTo>
                <a:cubicBezTo>
                  <a:pt x="14363" y="4319"/>
                  <a:pt x="14374" y="0"/>
                  <a:pt x="14389" y="0"/>
                </a:cubicBezTo>
                <a:lnTo>
                  <a:pt x="14548" y="0"/>
                </a:lnTo>
                <a:cubicBezTo>
                  <a:pt x="14564" y="0"/>
                  <a:pt x="14574" y="4319"/>
                  <a:pt x="14574" y="10800"/>
                </a:cubicBezTo>
                <a:cubicBezTo>
                  <a:pt x="14574" y="17281"/>
                  <a:pt x="14564" y="21600"/>
                  <a:pt x="14548" y="21600"/>
                </a:cubicBezTo>
                <a:close/>
                <a:moveTo>
                  <a:pt x="14231" y="21600"/>
                </a:moveTo>
                <a:lnTo>
                  <a:pt x="14072" y="21600"/>
                </a:lnTo>
                <a:cubicBezTo>
                  <a:pt x="14056" y="21600"/>
                  <a:pt x="14046" y="17281"/>
                  <a:pt x="14046" y="10800"/>
                </a:cubicBezTo>
                <a:cubicBezTo>
                  <a:pt x="14046" y="4319"/>
                  <a:pt x="14056" y="0"/>
                  <a:pt x="14072" y="0"/>
                </a:cubicBezTo>
                <a:lnTo>
                  <a:pt x="14231" y="0"/>
                </a:lnTo>
                <a:cubicBezTo>
                  <a:pt x="14247" y="0"/>
                  <a:pt x="14257" y="4319"/>
                  <a:pt x="14257" y="10800"/>
                </a:cubicBezTo>
                <a:cubicBezTo>
                  <a:pt x="14257" y="17281"/>
                  <a:pt x="14247" y="21600"/>
                  <a:pt x="14231" y="21600"/>
                </a:cubicBezTo>
                <a:close/>
                <a:moveTo>
                  <a:pt x="13914" y="21600"/>
                </a:moveTo>
                <a:lnTo>
                  <a:pt x="13755" y="21600"/>
                </a:lnTo>
                <a:cubicBezTo>
                  <a:pt x="13739" y="21600"/>
                  <a:pt x="13729" y="17281"/>
                  <a:pt x="13729" y="10800"/>
                </a:cubicBezTo>
                <a:cubicBezTo>
                  <a:pt x="13729" y="4319"/>
                  <a:pt x="13739" y="0"/>
                  <a:pt x="13755" y="0"/>
                </a:cubicBezTo>
                <a:lnTo>
                  <a:pt x="13914" y="0"/>
                </a:lnTo>
                <a:cubicBezTo>
                  <a:pt x="13930" y="0"/>
                  <a:pt x="13940" y="4319"/>
                  <a:pt x="13940" y="10800"/>
                </a:cubicBezTo>
                <a:cubicBezTo>
                  <a:pt x="13940" y="17281"/>
                  <a:pt x="13924" y="21600"/>
                  <a:pt x="13914" y="21600"/>
                </a:cubicBezTo>
                <a:close/>
                <a:moveTo>
                  <a:pt x="13591" y="21600"/>
                </a:moveTo>
                <a:lnTo>
                  <a:pt x="13433" y="21600"/>
                </a:lnTo>
                <a:cubicBezTo>
                  <a:pt x="13417" y="21600"/>
                  <a:pt x="13406" y="17281"/>
                  <a:pt x="13406" y="10800"/>
                </a:cubicBezTo>
                <a:cubicBezTo>
                  <a:pt x="13406" y="4319"/>
                  <a:pt x="13417" y="0"/>
                  <a:pt x="13433" y="0"/>
                </a:cubicBezTo>
                <a:lnTo>
                  <a:pt x="13591" y="0"/>
                </a:lnTo>
                <a:cubicBezTo>
                  <a:pt x="13607" y="0"/>
                  <a:pt x="13618" y="4319"/>
                  <a:pt x="13618" y="10800"/>
                </a:cubicBezTo>
                <a:cubicBezTo>
                  <a:pt x="13618" y="17281"/>
                  <a:pt x="13607" y="21600"/>
                  <a:pt x="13591" y="21600"/>
                </a:cubicBezTo>
                <a:close/>
                <a:moveTo>
                  <a:pt x="13274" y="21600"/>
                </a:moveTo>
                <a:lnTo>
                  <a:pt x="13115" y="21600"/>
                </a:lnTo>
                <a:cubicBezTo>
                  <a:pt x="13100" y="21600"/>
                  <a:pt x="13089" y="17281"/>
                  <a:pt x="13089" y="10800"/>
                </a:cubicBezTo>
                <a:cubicBezTo>
                  <a:pt x="13089" y="4319"/>
                  <a:pt x="13100" y="0"/>
                  <a:pt x="13115" y="0"/>
                </a:cubicBezTo>
                <a:lnTo>
                  <a:pt x="13274" y="0"/>
                </a:lnTo>
                <a:cubicBezTo>
                  <a:pt x="13290" y="0"/>
                  <a:pt x="13300" y="4319"/>
                  <a:pt x="13300" y="10800"/>
                </a:cubicBezTo>
                <a:cubicBezTo>
                  <a:pt x="13300" y="17281"/>
                  <a:pt x="13290" y="21600"/>
                  <a:pt x="13274" y="21600"/>
                </a:cubicBezTo>
                <a:close/>
                <a:moveTo>
                  <a:pt x="12957" y="21600"/>
                </a:moveTo>
                <a:lnTo>
                  <a:pt x="12798" y="21600"/>
                </a:lnTo>
                <a:cubicBezTo>
                  <a:pt x="12782" y="21600"/>
                  <a:pt x="12772" y="17281"/>
                  <a:pt x="12772" y="10800"/>
                </a:cubicBezTo>
                <a:cubicBezTo>
                  <a:pt x="12772" y="4319"/>
                  <a:pt x="12782" y="0"/>
                  <a:pt x="12798" y="0"/>
                </a:cubicBezTo>
                <a:lnTo>
                  <a:pt x="12957" y="0"/>
                </a:lnTo>
                <a:cubicBezTo>
                  <a:pt x="12973" y="0"/>
                  <a:pt x="12983" y="4319"/>
                  <a:pt x="12983" y="10800"/>
                </a:cubicBezTo>
                <a:cubicBezTo>
                  <a:pt x="12983" y="17281"/>
                  <a:pt x="12967" y="21600"/>
                  <a:pt x="12957" y="21600"/>
                </a:cubicBezTo>
                <a:close/>
                <a:moveTo>
                  <a:pt x="12634" y="21600"/>
                </a:moveTo>
                <a:lnTo>
                  <a:pt x="12476" y="21600"/>
                </a:lnTo>
                <a:cubicBezTo>
                  <a:pt x="12460" y="21600"/>
                  <a:pt x="12449" y="17281"/>
                  <a:pt x="12449" y="10800"/>
                </a:cubicBezTo>
                <a:cubicBezTo>
                  <a:pt x="12449" y="4319"/>
                  <a:pt x="12460" y="0"/>
                  <a:pt x="12476" y="0"/>
                </a:cubicBezTo>
                <a:lnTo>
                  <a:pt x="12634" y="0"/>
                </a:lnTo>
                <a:cubicBezTo>
                  <a:pt x="12650" y="0"/>
                  <a:pt x="12661" y="4319"/>
                  <a:pt x="12661" y="10800"/>
                </a:cubicBezTo>
                <a:cubicBezTo>
                  <a:pt x="12661" y="17281"/>
                  <a:pt x="12650" y="21600"/>
                  <a:pt x="12634" y="21600"/>
                </a:cubicBezTo>
                <a:close/>
                <a:moveTo>
                  <a:pt x="12317" y="21600"/>
                </a:moveTo>
                <a:lnTo>
                  <a:pt x="12159" y="21600"/>
                </a:lnTo>
                <a:cubicBezTo>
                  <a:pt x="12143" y="21600"/>
                  <a:pt x="12132" y="17281"/>
                  <a:pt x="12132" y="10800"/>
                </a:cubicBezTo>
                <a:cubicBezTo>
                  <a:pt x="12132" y="4319"/>
                  <a:pt x="12143" y="0"/>
                  <a:pt x="12159" y="0"/>
                </a:cubicBezTo>
                <a:lnTo>
                  <a:pt x="12317" y="0"/>
                </a:lnTo>
                <a:cubicBezTo>
                  <a:pt x="12333" y="0"/>
                  <a:pt x="12344" y="4319"/>
                  <a:pt x="12344" y="10800"/>
                </a:cubicBezTo>
                <a:cubicBezTo>
                  <a:pt x="12344" y="17281"/>
                  <a:pt x="12333" y="21600"/>
                  <a:pt x="12317" y="21600"/>
                </a:cubicBezTo>
                <a:close/>
                <a:moveTo>
                  <a:pt x="11995" y="21600"/>
                </a:moveTo>
                <a:lnTo>
                  <a:pt x="11836" y="21600"/>
                </a:lnTo>
                <a:cubicBezTo>
                  <a:pt x="11820" y="21600"/>
                  <a:pt x="11810" y="17281"/>
                  <a:pt x="11810" y="10800"/>
                </a:cubicBezTo>
                <a:cubicBezTo>
                  <a:pt x="11810" y="4319"/>
                  <a:pt x="11820" y="0"/>
                  <a:pt x="11836" y="0"/>
                </a:cubicBezTo>
                <a:lnTo>
                  <a:pt x="11995" y="0"/>
                </a:lnTo>
                <a:cubicBezTo>
                  <a:pt x="12011" y="0"/>
                  <a:pt x="12021" y="4319"/>
                  <a:pt x="12021" y="10800"/>
                </a:cubicBezTo>
                <a:cubicBezTo>
                  <a:pt x="12021" y="17281"/>
                  <a:pt x="12011" y="21600"/>
                  <a:pt x="11995" y="21600"/>
                </a:cubicBezTo>
                <a:close/>
                <a:moveTo>
                  <a:pt x="11678" y="21600"/>
                </a:moveTo>
                <a:lnTo>
                  <a:pt x="11519" y="21600"/>
                </a:lnTo>
                <a:cubicBezTo>
                  <a:pt x="11503" y="21600"/>
                  <a:pt x="11493" y="17281"/>
                  <a:pt x="11493" y="10800"/>
                </a:cubicBezTo>
                <a:cubicBezTo>
                  <a:pt x="11493" y="4319"/>
                  <a:pt x="11503" y="0"/>
                  <a:pt x="11519" y="0"/>
                </a:cubicBezTo>
                <a:lnTo>
                  <a:pt x="11678" y="0"/>
                </a:lnTo>
                <a:cubicBezTo>
                  <a:pt x="11693" y="0"/>
                  <a:pt x="11704" y="4319"/>
                  <a:pt x="11704" y="10800"/>
                </a:cubicBezTo>
                <a:cubicBezTo>
                  <a:pt x="11704" y="17281"/>
                  <a:pt x="11693" y="21600"/>
                  <a:pt x="11678" y="21600"/>
                </a:cubicBezTo>
                <a:close/>
                <a:moveTo>
                  <a:pt x="11360" y="21600"/>
                </a:moveTo>
                <a:lnTo>
                  <a:pt x="11202" y="21600"/>
                </a:lnTo>
                <a:cubicBezTo>
                  <a:pt x="11186" y="21600"/>
                  <a:pt x="11175" y="17281"/>
                  <a:pt x="11175" y="10800"/>
                </a:cubicBezTo>
                <a:cubicBezTo>
                  <a:pt x="11175" y="4319"/>
                  <a:pt x="11186" y="0"/>
                  <a:pt x="11202" y="0"/>
                </a:cubicBezTo>
                <a:lnTo>
                  <a:pt x="11360" y="0"/>
                </a:lnTo>
                <a:cubicBezTo>
                  <a:pt x="11376" y="0"/>
                  <a:pt x="11387" y="4319"/>
                  <a:pt x="11387" y="10800"/>
                </a:cubicBezTo>
                <a:cubicBezTo>
                  <a:pt x="11387" y="17281"/>
                  <a:pt x="11371" y="21600"/>
                  <a:pt x="11360" y="21600"/>
                </a:cubicBezTo>
                <a:close/>
                <a:moveTo>
                  <a:pt x="11038" y="21600"/>
                </a:moveTo>
                <a:lnTo>
                  <a:pt x="10879" y="21600"/>
                </a:lnTo>
                <a:cubicBezTo>
                  <a:pt x="10863" y="21600"/>
                  <a:pt x="10853" y="17281"/>
                  <a:pt x="10853" y="10800"/>
                </a:cubicBezTo>
                <a:cubicBezTo>
                  <a:pt x="10853" y="4319"/>
                  <a:pt x="10863" y="0"/>
                  <a:pt x="10879" y="0"/>
                </a:cubicBezTo>
                <a:lnTo>
                  <a:pt x="11038" y="0"/>
                </a:lnTo>
                <a:cubicBezTo>
                  <a:pt x="11054" y="0"/>
                  <a:pt x="11064" y="4319"/>
                  <a:pt x="11064" y="10800"/>
                </a:cubicBezTo>
                <a:cubicBezTo>
                  <a:pt x="11064" y="17281"/>
                  <a:pt x="11054" y="21600"/>
                  <a:pt x="11038" y="21600"/>
                </a:cubicBezTo>
                <a:close/>
                <a:moveTo>
                  <a:pt x="10721" y="21600"/>
                </a:moveTo>
                <a:lnTo>
                  <a:pt x="10562" y="21600"/>
                </a:lnTo>
                <a:cubicBezTo>
                  <a:pt x="10546" y="21600"/>
                  <a:pt x="10536" y="17281"/>
                  <a:pt x="10536" y="10800"/>
                </a:cubicBezTo>
                <a:cubicBezTo>
                  <a:pt x="10536" y="4319"/>
                  <a:pt x="10546" y="0"/>
                  <a:pt x="10562" y="0"/>
                </a:cubicBezTo>
                <a:lnTo>
                  <a:pt x="10721" y="0"/>
                </a:lnTo>
                <a:cubicBezTo>
                  <a:pt x="10737" y="0"/>
                  <a:pt x="10747" y="4319"/>
                  <a:pt x="10747" y="10800"/>
                </a:cubicBezTo>
                <a:cubicBezTo>
                  <a:pt x="10747" y="17281"/>
                  <a:pt x="10737" y="21600"/>
                  <a:pt x="10721" y="21600"/>
                </a:cubicBezTo>
                <a:close/>
                <a:moveTo>
                  <a:pt x="10398" y="21600"/>
                </a:moveTo>
                <a:lnTo>
                  <a:pt x="10240" y="21600"/>
                </a:lnTo>
                <a:cubicBezTo>
                  <a:pt x="10224" y="21600"/>
                  <a:pt x="10213" y="17281"/>
                  <a:pt x="10213" y="10800"/>
                </a:cubicBezTo>
                <a:cubicBezTo>
                  <a:pt x="10213" y="4319"/>
                  <a:pt x="10224" y="0"/>
                  <a:pt x="10240" y="0"/>
                </a:cubicBezTo>
                <a:lnTo>
                  <a:pt x="10398" y="0"/>
                </a:lnTo>
                <a:cubicBezTo>
                  <a:pt x="10414" y="0"/>
                  <a:pt x="10425" y="4319"/>
                  <a:pt x="10425" y="10800"/>
                </a:cubicBezTo>
                <a:cubicBezTo>
                  <a:pt x="10425" y="17281"/>
                  <a:pt x="10414" y="21600"/>
                  <a:pt x="10398" y="21600"/>
                </a:cubicBezTo>
                <a:close/>
                <a:moveTo>
                  <a:pt x="10081" y="21600"/>
                </a:moveTo>
                <a:lnTo>
                  <a:pt x="9922" y="21600"/>
                </a:lnTo>
                <a:cubicBezTo>
                  <a:pt x="9907" y="21600"/>
                  <a:pt x="9896" y="17281"/>
                  <a:pt x="9896" y="10800"/>
                </a:cubicBezTo>
                <a:cubicBezTo>
                  <a:pt x="9896" y="4319"/>
                  <a:pt x="9907" y="0"/>
                  <a:pt x="9922" y="0"/>
                </a:cubicBezTo>
                <a:lnTo>
                  <a:pt x="10081" y="0"/>
                </a:lnTo>
                <a:cubicBezTo>
                  <a:pt x="10097" y="0"/>
                  <a:pt x="10107" y="4319"/>
                  <a:pt x="10107" y="10800"/>
                </a:cubicBezTo>
                <a:cubicBezTo>
                  <a:pt x="10107" y="17281"/>
                  <a:pt x="10097" y="21600"/>
                  <a:pt x="10081" y="21600"/>
                </a:cubicBezTo>
                <a:close/>
                <a:moveTo>
                  <a:pt x="9764" y="21600"/>
                </a:moveTo>
                <a:lnTo>
                  <a:pt x="9605" y="21600"/>
                </a:lnTo>
                <a:cubicBezTo>
                  <a:pt x="9589" y="21600"/>
                  <a:pt x="9579" y="17281"/>
                  <a:pt x="9579" y="10800"/>
                </a:cubicBezTo>
                <a:cubicBezTo>
                  <a:pt x="9579" y="4319"/>
                  <a:pt x="9589" y="0"/>
                  <a:pt x="9605" y="0"/>
                </a:cubicBezTo>
                <a:lnTo>
                  <a:pt x="9764" y="0"/>
                </a:lnTo>
                <a:cubicBezTo>
                  <a:pt x="9780" y="0"/>
                  <a:pt x="9790" y="4319"/>
                  <a:pt x="9790" y="10800"/>
                </a:cubicBezTo>
                <a:cubicBezTo>
                  <a:pt x="9790" y="17281"/>
                  <a:pt x="9774" y="21600"/>
                  <a:pt x="9764" y="21600"/>
                </a:cubicBezTo>
                <a:close/>
                <a:moveTo>
                  <a:pt x="9441" y="21600"/>
                </a:moveTo>
                <a:lnTo>
                  <a:pt x="9283" y="21600"/>
                </a:lnTo>
                <a:cubicBezTo>
                  <a:pt x="9267" y="21600"/>
                  <a:pt x="9256" y="17281"/>
                  <a:pt x="9256" y="10800"/>
                </a:cubicBezTo>
                <a:cubicBezTo>
                  <a:pt x="9256" y="4319"/>
                  <a:pt x="9267" y="0"/>
                  <a:pt x="9283" y="0"/>
                </a:cubicBezTo>
                <a:lnTo>
                  <a:pt x="9441" y="0"/>
                </a:lnTo>
                <a:cubicBezTo>
                  <a:pt x="9457" y="0"/>
                  <a:pt x="9468" y="4319"/>
                  <a:pt x="9468" y="10800"/>
                </a:cubicBezTo>
                <a:cubicBezTo>
                  <a:pt x="9468" y="17281"/>
                  <a:pt x="9457" y="21600"/>
                  <a:pt x="9441" y="21600"/>
                </a:cubicBezTo>
                <a:close/>
                <a:moveTo>
                  <a:pt x="9124" y="21600"/>
                </a:moveTo>
                <a:lnTo>
                  <a:pt x="8966" y="21600"/>
                </a:lnTo>
                <a:cubicBezTo>
                  <a:pt x="8950" y="21600"/>
                  <a:pt x="8939" y="17281"/>
                  <a:pt x="8939" y="10800"/>
                </a:cubicBezTo>
                <a:cubicBezTo>
                  <a:pt x="8939" y="4319"/>
                  <a:pt x="8950" y="0"/>
                  <a:pt x="8966" y="0"/>
                </a:cubicBezTo>
                <a:lnTo>
                  <a:pt x="9124" y="0"/>
                </a:lnTo>
                <a:cubicBezTo>
                  <a:pt x="9140" y="0"/>
                  <a:pt x="9151" y="4319"/>
                  <a:pt x="9151" y="10800"/>
                </a:cubicBezTo>
                <a:cubicBezTo>
                  <a:pt x="9151" y="17281"/>
                  <a:pt x="9140" y="21600"/>
                  <a:pt x="9124" y="21600"/>
                </a:cubicBezTo>
                <a:close/>
                <a:moveTo>
                  <a:pt x="8807" y="21600"/>
                </a:moveTo>
                <a:lnTo>
                  <a:pt x="8648" y="21600"/>
                </a:lnTo>
                <a:cubicBezTo>
                  <a:pt x="8633" y="21600"/>
                  <a:pt x="8622" y="17281"/>
                  <a:pt x="8622" y="10800"/>
                </a:cubicBezTo>
                <a:cubicBezTo>
                  <a:pt x="8622" y="4319"/>
                  <a:pt x="8633" y="0"/>
                  <a:pt x="8648" y="0"/>
                </a:cubicBezTo>
                <a:lnTo>
                  <a:pt x="8807" y="0"/>
                </a:lnTo>
                <a:cubicBezTo>
                  <a:pt x="8823" y="0"/>
                  <a:pt x="8833" y="4319"/>
                  <a:pt x="8833" y="10800"/>
                </a:cubicBezTo>
                <a:cubicBezTo>
                  <a:pt x="8833" y="17281"/>
                  <a:pt x="8818" y="21600"/>
                  <a:pt x="8807" y="21600"/>
                </a:cubicBezTo>
                <a:close/>
                <a:moveTo>
                  <a:pt x="8485" y="21600"/>
                </a:moveTo>
                <a:lnTo>
                  <a:pt x="8326" y="21600"/>
                </a:lnTo>
                <a:cubicBezTo>
                  <a:pt x="8310" y="21600"/>
                  <a:pt x="8300" y="17281"/>
                  <a:pt x="8300" y="10800"/>
                </a:cubicBezTo>
                <a:cubicBezTo>
                  <a:pt x="8300" y="4319"/>
                  <a:pt x="8310" y="0"/>
                  <a:pt x="8326" y="0"/>
                </a:cubicBezTo>
                <a:lnTo>
                  <a:pt x="8485" y="0"/>
                </a:lnTo>
                <a:cubicBezTo>
                  <a:pt x="8500" y="0"/>
                  <a:pt x="8511" y="4319"/>
                  <a:pt x="8511" y="10800"/>
                </a:cubicBezTo>
                <a:cubicBezTo>
                  <a:pt x="8511" y="17281"/>
                  <a:pt x="8500" y="21600"/>
                  <a:pt x="8485" y="21600"/>
                </a:cubicBezTo>
                <a:close/>
                <a:moveTo>
                  <a:pt x="8167" y="21600"/>
                </a:moveTo>
                <a:lnTo>
                  <a:pt x="8009" y="21600"/>
                </a:lnTo>
                <a:cubicBezTo>
                  <a:pt x="7993" y="21600"/>
                  <a:pt x="7982" y="17281"/>
                  <a:pt x="7982" y="10800"/>
                </a:cubicBezTo>
                <a:cubicBezTo>
                  <a:pt x="7982" y="4319"/>
                  <a:pt x="7993" y="0"/>
                  <a:pt x="8009" y="0"/>
                </a:cubicBezTo>
                <a:lnTo>
                  <a:pt x="8167" y="0"/>
                </a:lnTo>
                <a:cubicBezTo>
                  <a:pt x="8183" y="0"/>
                  <a:pt x="8194" y="4319"/>
                  <a:pt x="8194" y="10800"/>
                </a:cubicBezTo>
                <a:cubicBezTo>
                  <a:pt x="8194" y="17281"/>
                  <a:pt x="8183" y="21600"/>
                  <a:pt x="8167" y="21600"/>
                </a:cubicBezTo>
                <a:close/>
                <a:moveTo>
                  <a:pt x="7845" y="21600"/>
                </a:moveTo>
                <a:lnTo>
                  <a:pt x="7686" y="21600"/>
                </a:lnTo>
                <a:cubicBezTo>
                  <a:pt x="7670" y="21600"/>
                  <a:pt x="7660" y="17281"/>
                  <a:pt x="7660" y="10800"/>
                </a:cubicBezTo>
                <a:cubicBezTo>
                  <a:pt x="7660" y="4319"/>
                  <a:pt x="7670" y="0"/>
                  <a:pt x="7686" y="0"/>
                </a:cubicBezTo>
                <a:lnTo>
                  <a:pt x="7845" y="0"/>
                </a:lnTo>
                <a:cubicBezTo>
                  <a:pt x="7861" y="0"/>
                  <a:pt x="7871" y="4319"/>
                  <a:pt x="7871" y="10800"/>
                </a:cubicBezTo>
                <a:cubicBezTo>
                  <a:pt x="7871" y="17281"/>
                  <a:pt x="7861" y="21600"/>
                  <a:pt x="7845" y="21600"/>
                </a:cubicBezTo>
                <a:close/>
                <a:moveTo>
                  <a:pt x="7528" y="21600"/>
                </a:moveTo>
                <a:lnTo>
                  <a:pt x="7369" y="21600"/>
                </a:lnTo>
                <a:cubicBezTo>
                  <a:pt x="7353" y="21600"/>
                  <a:pt x="7343" y="17281"/>
                  <a:pt x="7343" y="10800"/>
                </a:cubicBezTo>
                <a:cubicBezTo>
                  <a:pt x="7343" y="4319"/>
                  <a:pt x="7353" y="0"/>
                  <a:pt x="7369" y="0"/>
                </a:cubicBezTo>
                <a:lnTo>
                  <a:pt x="7528" y="0"/>
                </a:lnTo>
                <a:cubicBezTo>
                  <a:pt x="7544" y="0"/>
                  <a:pt x="7554" y="4319"/>
                  <a:pt x="7554" y="10800"/>
                </a:cubicBezTo>
                <a:cubicBezTo>
                  <a:pt x="7554" y="17281"/>
                  <a:pt x="7544" y="21600"/>
                  <a:pt x="7528" y="21600"/>
                </a:cubicBezTo>
                <a:close/>
                <a:moveTo>
                  <a:pt x="7211" y="21600"/>
                </a:moveTo>
                <a:lnTo>
                  <a:pt x="7052" y="21600"/>
                </a:lnTo>
                <a:cubicBezTo>
                  <a:pt x="7036" y="21600"/>
                  <a:pt x="7026" y="17281"/>
                  <a:pt x="7026" y="10800"/>
                </a:cubicBezTo>
                <a:cubicBezTo>
                  <a:pt x="7026" y="4319"/>
                  <a:pt x="7036" y="0"/>
                  <a:pt x="7052" y="0"/>
                </a:cubicBezTo>
                <a:lnTo>
                  <a:pt x="7211" y="0"/>
                </a:lnTo>
                <a:cubicBezTo>
                  <a:pt x="7226" y="0"/>
                  <a:pt x="7237" y="4319"/>
                  <a:pt x="7237" y="10800"/>
                </a:cubicBezTo>
                <a:cubicBezTo>
                  <a:pt x="7237" y="17281"/>
                  <a:pt x="7221" y="21600"/>
                  <a:pt x="7211" y="21600"/>
                </a:cubicBezTo>
                <a:close/>
                <a:moveTo>
                  <a:pt x="6888" y="21600"/>
                </a:moveTo>
                <a:lnTo>
                  <a:pt x="6730" y="21600"/>
                </a:lnTo>
                <a:cubicBezTo>
                  <a:pt x="6714" y="21600"/>
                  <a:pt x="6703" y="17281"/>
                  <a:pt x="6703" y="10800"/>
                </a:cubicBezTo>
                <a:cubicBezTo>
                  <a:pt x="6703" y="4319"/>
                  <a:pt x="6714" y="0"/>
                  <a:pt x="6730" y="0"/>
                </a:cubicBezTo>
                <a:lnTo>
                  <a:pt x="6888" y="0"/>
                </a:lnTo>
                <a:cubicBezTo>
                  <a:pt x="6904" y="0"/>
                  <a:pt x="6915" y="4319"/>
                  <a:pt x="6915" y="10800"/>
                </a:cubicBezTo>
                <a:cubicBezTo>
                  <a:pt x="6915" y="17281"/>
                  <a:pt x="6904" y="21600"/>
                  <a:pt x="6888" y="21600"/>
                </a:cubicBezTo>
                <a:close/>
                <a:moveTo>
                  <a:pt x="6571" y="21600"/>
                </a:moveTo>
                <a:lnTo>
                  <a:pt x="6412" y="21600"/>
                </a:lnTo>
                <a:cubicBezTo>
                  <a:pt x="6396" y="21600"/>
                  <a:pt x="6386" y="17281"/>
                  <a:pt x="6386" y="10800"/>
                </a:cubicBezTo>
                <a:cubicBezTo>
                  <a:pt x="6386" y="4319"/>
                  <a:pt x="6396" y="0"/>
                  <a:pt x="6412" y="0"/>
                </a:cubicBezTo>
                <a:lnTo>
                  <a:pt x="6571" y="0"/>
                </a:lnTo>
                <a:cubicBezTo>
                  <a:pt x="6587" y="0"/>
                  <a:pt x="6597" y="4319"/>
                  <a:pt x="6597" y="10800"/>
                </a:cubicBezTo>
                <a:cubicBezTo>
                  <a:pt x="6597" y="17281"/>
                  <a:pt x="6587" y="21600"/>
                  <a:pt x="6571" y="21600"/>
                </a:cubicBezTo>
                <a:close/>
                <a:moveTo>
                  <a:pt x="6254" y="21600"/>
                </a:moveTo>
                <a:lnTo>
                  <a:pt x="6095" y="21600"/>
                </a:lnTo>
                <a:cubicBezTo>
                  <a:pt x="6079" y="21600"/>
                  <a:pt x="6069" y="17281"/>
                  <a:pt x="6069" y="10800"/>
                </a:cubicBezTo>
                <a:cubicBezTo>
                  <a:pt x="6069" y="4319"/>
                  <a:pt x="6079" y="0"/>
                  <a:pt x="6095" y="0"/>
                </a:cubicBezTo>
                <a:lnTo>
                  <a:pt x="6254" y="0"/>
                </a:lnTo>
                <a:cubicBezTo>
                  <a:pt x="6270" y="0"/>
                  <a:pt x="6280" y="4319"/>
                  <a:pt x="6280" y="10800"/>
                </a:cubicBezTo>
                <a:cubicBezTo>
                  <a:pt x="6280" y="17281"/>
                  <a:pt x="6264" y="21600"/>
                  <a:pt x="6254" y="21600"/>
                </a:cubicBezTo>
                <a:close/>
                <a:moveTo>
                  <a:pt x="5931" y="21600"/>
                </a:moveTo>
                <a:lnTo>
                  <a:pt x="5773" y="21600"/>
                </a:lnTo>
                <a:cubicBezTo>
                  <a:pt x="5757" y="21600"/>
                  <a:pt x="5746" y="17281"/>
                  <a:pt x="5746" y="10800"/>
                </a:cubicBezTo>
                <a:cubicBezTo>
                  <a:pt x="5746" y="4319"/>
                  <a:pt x="5757" y="0"/>
                  <a:pt x="5773" y="0"/>
                </a:cubicBezTo>
                <a:lnTo>
                  <a:pt x="5931" y="0"/>
                </a:lnTo>
                <a:cubicBezTo>
                  <a:pt x="5947" y="0"/>
                  <a:pt x="5958" y="4319"/>
                  <a:pt x="5958" y="10800"/>
                </a:cubicBezTo>
                <a:cubicBezTo>
                  <a:pt x="5958" y="17281"/>
                  <a:pt x="5947" y="21600"/>
                  <a:pt x="5931" y="21600"/>
                </a:cubicBezTo>
                <a:close/>
                <a:moveTo>
                  <a:pt x="5614" y="21600"/>
                </a:moveTo>
                <a:lnTo>
                  <a:pt x="5456" y="21600"/>
                </a:lnTo>
                <a:cubicBezTo>
                  <a:pt x="5440" y="21600"/>
                  <a:pt x="5429" y="17281"/>
                  <a:pt x="5429" y="10800"/>
                </a:cubicBezTo>
                <a:cubicBezTo>
                  <a:pt x="5429" y="4319"/>
                  <a:pt x="5440" y="0"/>
                  <a:pt x="5456" y="0"/>
                </a:cubicBezTo>
                <a:lnTo>
                  <a:pt x="5614" y="0"/>
                </a:lnTo>
                <a:cubicBezTo>
                  <a:pt x="5630" y="0"/>
                  <a:pt x="5641" y="4319"/>
                  <a:pt x="5641" y="10800"/>
                </a:cubicBezTo>
                <a:cubicBezTo>
                  <a:pt x="5641" y="17281"/>
                  <a:pt x="5630" y="21600"/>
                  <a:pt x="5614" y="21600"/>
                </a:cubicBezTo>
                <a:close/>
                <a:moveTo>
                  <a:pt x="5292" y="21600"/>
                </a:moveTo>
                <a:lnTo>
                  <a:pt x="5133" y="21600"/>
                </a:lnTo>
                <a:cubicBezTo>
                  <a:pt x="5117" y="21600"/>
                  <a:pt x="5107" y="17281"/>
                  <a:pt x="5107" y="10800"/>
                </a:cubicBezTo>
                <a:cubicBezTo>
                  <a:pt x="5107" y="4319"/>
                  <a:pt x="5117" y="0"/>
                  <a:pt x="5133" y="0"/>
                </a:cubicBezTo>
                <a:lnTo>
                  <a:pt x="5292" y="0"/>
                </a:lnTo>
                <a:cubicBezTo>
                  <a:pt x="5307" y="0"/>
                  <a:pt x="5318" y="4319"/>
                  <a:pt x="5318" y="10800"/>
                </a:cubicBezTo>
                <a:cubicBezTo>
                  <a:pt x="5318" y="17281"/>
                  <a:pt x="5307" y="21600"/>
                  <a:pt x="5292" y="21600"/>
                </a:cubicBezTo>
                <a:close/>
                <a:moveTo>
                  <a:pt x="4974" y="21600"/>
                </a:moveTo>
                <a:lnTo>
                  <a:pt x="4816" y="21600"/>
                </a:lnTo>
                <a:cubicBezTo>
                  <a:pt x="4800" y="21600"/>
                  <a:pt x="4789" y="17281"/>
                  <a:pt x="4789" y="10800"/>
                </a:cubicBezTo>
                <a:cubicBezTo>
                  <a:pt x="4789" y="4319"/>
                  <a:pt x="4800" y="0"/>
                  <a:pt x="4816" y="0"/>
                </a:cubicBezTo>
                <a:lnTo>
                  <a:pt x="4974" y="0"/>
                </a:lnTo>
                <a:cubicBezTo>
                  <a:pt x="4990" y="0"/>
                  <a:pt x="5001" y="4319"/>
                  <a:pt x="5001" y="10800"/>
                </a:cubicBezTo>
                <a:cubicBezTo>
                  <a:pt x="5001" y="17281"/>
                  <a:pt x="4990" y="21600"/>
                  <a:pt x="4974" y="21600"/>
                </a:cubicBezTo>
                <a:close/>
                <a:moveTo>
                  <a:pt x="4657" y="21600"/>
                </a:moveTo>
                <a:lnTo>
                  <a:pt x="4499" y="21600"/>
                </a:lnTo>
                <a:cubicBezTo>
                  <a:pt x="4483" y="21600"/>
                  <a:pt x="4472" y="17281"/>
                  <a:pt x="4472" y="10800"/>
                </a:cubicBezTo>
                <a:cubicBezTo>
                  <a:pt x="4472" y="4319"/>
                  <a:pt x="4483" y="0"/>
                  <a:pt x="4499" y="0"/>
                </a:cubicBezTo>
                <a:lnTo>
                  <a:pt x="4657" y="0"/>
                </a:lnTo>
                <a:cubicBezTo>
                  <a:pt x="4673" y="0"/>
                  <a:pt x="4684" y="4319"/>
                  <a:pt x="4684" y="10800"/>
                </a:cubicBezTo>
                <a:cubicBezTo>
                  <a:pt x="4684" y="17281"/>
                  <a:pt x="4668" y="21600"/>
                  <a:pt x="4657" y="21600"/>
                </a:cubicBezTo>
                <a:close/>
                <a:moveTo>
                  <a:pt x="4335" y="21600"/>
                </a:moveTo>
                <a:lnTo>
                  <a:pt x="4176" y="21600"/>
                </a:lnTo>
                <a:cubicBezTo>
                  <a:pt x="4160" y="21600"/>
                  <a:pt x="4150" y="17281"/>
                  <a:pt x="4150" y="10800"/>
                </a:cubicBezTo>
                <a:cubicBezTo>
                  <a:pt x="4150" y="4319"/>
                  <a:pt x="4160" y="0"/>
                  <a:pt x="4176" y="0"/>
                </a:cubicBezTo>
                <a:lnTo>
                  <a:pt x="4335" y="0"/>
                </a:lnTo>
                <a:cubicBezTo>
                  <a:pt x="4351" y="0"/>
                  <a:pt x="4361" y="4319"/>
                  <a:pt x="4361" y="10800"/>
                </a:cubicBezTo>
                <a:cubicBezTo>
                  <a:pt x="4361" y="17281"/>
                  <a:pt x="4351" y="21600"/>
                  <a:pt x="4335" y="21600"/>
                </a:cubicBezTo>
                <a:close/>
                <a:moveTo>
                  <a:pt x="4018" y="21600"/>
                </a:moveTo>
                <a:lnTo>
                  <a:pt x="3859" y="21600"/>
                </a:lnTo>
                <a:cubicBezTo>
                  <a:pt x="3843" y="21600"/>
                  <a:pt x="3833" y="17281"/>
                  <a:pt x="3833" y="10800"/>
                </a:cubicBezTo>
                <a:cubicBezTo>
                  <a:pt x="3833" y="4319"/>
                  <a:pt x="3843" y="0"/>
                  <a:pt x="3859" y="0"/>
                </a:cubicBezTo>
                <a:lnTo>
                  <a:pt x="4018" y="0"/>
                </a:lnTo>
                <a:cubicBezTo>
                  <a:pt x="4033" y="0"/>
                  <a:pt x="4044" y="4319"/>
                  <a:pt x="4044" y="10800"/>
                </a:cubicBezTo>
                <a:cubicBezTo>
                  <a:pt x="4044" y="17281"/>
                  <a:pt x="4033" y="21600"/>
                  <a:pt x="4018" y="21600"/>
                </a:cubicBezTo>
                <a:close/>
                <a:moveTo>
                  <a:pt x="3695" y="21600"/>
                </a:moveTo>
                <a:lnTo>
                  <a:pt x="3537" y="21600"/>
                </a:lnTo>
                <a:cubicBezTo>
                  <a:pt x="3521" y="21600"/>
                  <a:pt x="3510" y="17281"/>
                  <a:pt x="3510" y="10800"/>
                </a:cubicBezTo>
                <a:cubicBezTo>
                  <a:pt x="3510" y="4319"/>
                  <a:pt x="3521" y="0"/>
                  <a:pt x="3537" y="0"/>
                </a:cubicBezTo>
                <a:lnTo>
                  <a:pt x="3695" y="0"/>
                </a:lnTo>
                <a:cubicBezTo>
                  <a:pt x="3711" y="0"/>
                  <a:pt x="3722" y="4319"/>
                  <a:pt x="3722" y="10800"/>
                </a:cubicBezTo>
                <a:cubicBezTo>
                  <a:pt x="3722" y="17281"/>
                  <a:pt x="3711" y="21600"/>
                  <a:pt x="3695" y="21600"/>
                </a:cubicBezTo>
                <a:close/>
                <a:moveTo>
                  <a:pt x="3378" y="21600"/>
                </a:moveTo>
                <a:lnTo>
                  <a:pt x="3219" y="21600"/>
                </a:lnTo>
                <a:cubicBezTo>
                  <a:pt x="3204" y="21600"/>
                  <a:pt x="3193" y="17281"/>
                  <a:pt x="3193" y="10800"/>
                </a:cubicBezTo>
                <a:cubicBezTo>
                  <a:pt x="3193" y="4319"/>
                  <a:pt x="3204" y="0"/>
                  <a:pt x="3219" y="0"/>
                </a:cubicBezTo>
                <a:lnTo>
                  <a:pt x="3378" y="0"/>
                </a:lnTo>
                <a:cubicBezTo>
                  <a:pt x="3394" y="0"/>
                  <a:pt x="3404" y="4319"/>
                  <a:pt x="3404" y="10800"/>
                </a:cubicBezTo>
                <a:cubicBezTo>
                  <a:pt x="3404" y="17281"/>
                  <a:pt x="3394" y="21600"/>
                  <a:pt x="3378" y="21600"/>
                </a:cubicBezTo>
                <a:close/>
                <a:moveTo>
                  <a:pt x="3061" y="21600"/>
                </a:moveTo>
                <a:lnTo>
                  <a:pt x="2902" y="21600"/>
                </a:lnTo>
                <a:cubicBezTo>
                  <a:pt x="2886" y="21600"/>
                  <a:pt x="2876" y="17281"/>
                  <a:pt x="2876" y="10800"/>
                </a:cubicBezTo>
                <a:cubicBezTo>
                  <a:pt x="2876" y="4319"/>
                  <a:pt x="2886" y="0"/>
                  <a:pt x="2902" y="0"/>
                </a:cubicBezTo>
                <a:lnTo>
                  <a:pt x="3061" y="0"/>
                </a:lnTo>
                <a:cubicBezTo>
                  <a:pt x="3077" y="0"/>
                  <a:pt x="3087" y="4319"/>
                  <a:pt x="3087" y="10800"/>
                </a:cubicBezTo>
                <a:cubicBezTo>
                  <a:pt x="3087" y="17281"/>
                  <a:pt x="3071" y="21600"/>
                  <a:pt x="3061" y="21600"/>
                </a:cubicBezTo>
                <a:close/>
                <a:moveTo>
                  <a:pt x="2738" y="21600"/>
                </a:moveTo>
                <a:lnTo>
                  <a:pt x="2580" y="21600"/>
                </a:lnTo>
                <a:cubicBezTo>
                  <a:pt x="2564" y="21600"/>
                  <a:pt x="2553" y="17281"/>
                  <a:pt x="2553" y="10800"/>
                </a:cubicBezTo>
                <a:cubicBezTo>
                  <a:pt x="2553" y="4319"/>
                  <a:pt x="2564" y="0"/>
                  <a:pt x="2580" y="0"/>
                </a:cubicBezTo>
                <a:lnTo>
                  <a:pt x="2738" y="0"/>
                </a:lnTo>
                <a:cubicBezTo>
                  <a:pt x="2754" y="0"/>
                  <a:pt x="2765" y="4319"/>
                  <a:pt x="2765" y="10800"/>
                </a:cubicBezTo>
                <a:cubicBezTo>
                  <a:pt x="2765" y="17281"/>
                  <a:pt x="2754" y="21600"/>
                  <a:pt x="2738" y="21600"/>
                </a:cubicBezTo>
                <a:close/>
                <a:moveTo>
                  <a:pt x="2421" y="21600"/>
                </a:moveTo>
                <a:lnTo>
                  <a:pt x="2263" y="21600"/>
                </a:lnTo>
                <a:cubicBezTo>
                  <a:pt x="2247" y="21600"/>
                  <a:pt x="2236" y="17281"/>
                  <a:pt x="2236" y="10800"/>
                </a:cubicBezTo>
                <a:cubicBezTo>
                  <a:pt x="2236" y="4319"/>
                  <a:pt x="2247" y="0"/>
                  <a:pt x="2263" y="0"/>
                </a:cubicBezTo>
                <a:lnTo>
                  <a:pt x="2421" y="0"/>
                </a:lnTo>
                <a:cubicBezTo>
                  <a:pt x="2437" y="0"/>
                  <a:pt x="2448" y="4319"/>
                  <a:pt x="2448" y="10800"/>
                </a:cubicBezTo>
                <a:cubicBezTo>
                  <a:pt x="2448" y="17281"/>
                  <a:pt x="2437" y="21600"/>
                  <a:pt x="2421" y="21600"/>
                </a:cubicBezTo>
                <a:close/>
                <a:moveTo>
                  <a:pt x="2104" y="21600"/>
                </a:moveTo>
                <a:lnTo>
                  <a:pt x="1945" y="21600"/>
                </a:lnTo>
                <a:cubicBezTo>
                  <a:pt x="1930" y="21600"/>
                  <a:pt x="1919" y="17281"/>
                  <a:pt x="1919" y="10800"/>
                </a:cubicBezTo>
                <a:cubicBezTo>
                  <a:pt x="1919" y="4319"/>
                  <a:pt x="1930" y="0"/>
                  <a:pt x="1945" y="0"/>
                </a:cubicBezTo>
                <a:lnTo>
                  <a:pt x="2104" y="0"/>
                </a:lnTo>
                <a:cubicBezTo>
                  <a:pt x="2120" y="0"/>
                  <a:pt x="2130" y="4319"/>
                  <a:pt x="2130" y="10800"/>
                </a:cubicBezTo>
                <a:cubicBezTo>
                  <a:pt x="2130" y="17281"/>
                  <a:pt x="2115" y="21600"/>
                  <a:pt x="2104" y="21600"/>
                </a:cubicBezTo>
                <a:close/>
                <a:moveTo>
                  <a:pt x="1781" y="21600"/>
                </a:moveTo>
                <a:lnTo>
                  <a:pt x="1623" y="21600"/>
                </a:lnTo>
                <a:cubicBezTo>
                  <a:pt x="1607" y="21600"/>
                  <a:pt x="1596" y="17281"/>
                  <a:pt x="1596" y="10800"/>
                </a:cubicBezTo>
                <a:cubicBezTo>
                  <a:pt x="1596" y="4319"/>
                  <a:pt x="1607" y="0"/>
                  <a:pt x="1623" y="0"/>
                </a:cubicBezTo>
                <a:lnTo>
                  <a:pt x="1781" y="0"/>
                </a:lnTo>
                <a:cubicBezTo>
                  <a:pt x="1797" y="0"/>
                  <a:pt x="1808" y="4319"/>
                  <a:pt x="1808" y="10800"/>
                </a:cubicBezTo>
                <a:cubicBezTo>
                  <a:pt x="1808" y="17281"/>
                  <a:pt x="1797" y="21600"/>
                  <a:pt x="1781" y="21600"/>
                </a:cubicBezTo>
                <a:close/>
                <a:moveTo>
                  <a:pt x="1464" y="21600"/>
                </a:moveTo>
                <a:lnTo>
                  <a:pt x="1306" y="21600"/>
                </a:lnTo>
                <a:cubicBezTo>
                  <a:pt x="1290" y="21600"/>
                  <a:pt x="1279" y="17281"/>
                  <a:pt x="1279" y="10800"/>
                </a:cubicBezTo>
                <a:cubicBezTo>
                  <a:pt x="1279" y="4319"/>
                  <a:pt x="1290" y="0"/>
                  <a:pt x="1306" y="0"/>
                </a:cubicBezTo>
                <a:lnTo>
                  <a:pt x="1464" y="0"/>
                </a:lnTo>
                <a:cubicBezTo>
                  <a:pt x="1480" y="0"/>
                  <a:pt x="1491" y="4319"/>
                  <a:pt x="1491" y="10800"/>
                </a:cubicBezTo>
                <a:cubicBezTo>
                  <a:pt x="1491" y="17281"/>
                  <a:pt x="1480" y="21600"/>
                  <a:pt x="1464" y="21600"/>
                </a:cubicBezTo>
                <a:close/>
                <a:moveTo>
                  <a:pt x="1142" y="21600"/>
                </a:moveTo>
                <a:lnTo>
                  <a:pt x="983" y="21600"/>
                </a:lnTo>
                <a:cubicBezTo>
                  <a:pt x="967" y="21600"/>
                  <a:pt x="957" y="17281"/>
                  <a:pt x="957" y="10800"/>
                </a:cubicBezTo>
                <a:cubicBezTo>
                  <a:pt x="957" y="4319"/>
                  <a:pt x="967" y="0"/>
                  <a:pt x="983" y="0"/>
                </a:cubicBezTo>
                <a:lnTo>
                  <a:pt x="1142" y="0"/>
                </a:lnTo>
                <a:cubicBezTo>
                  <a:pt x="1158" y="0"/>
                  <a:pt x="1168" y="4319"/>
                  <a:pt x="1168" y="10800"/>
                </a:cubicBezTo>
                <a:cubicBezTo>
                  <a:pt x="1168" y="17281"/>
                  <a:pt x="1158" y="21600"/>
                  <a:pt x="1142" y="21600"/>
                </a:cubicBezTo>
                <a:close/>
                <a:moveTo>
                  <a:pt x="825" y="21600"/>
                </a:moveTo>
                <a:lnTo>
                  <a:pt x="666" y="21600"/>
                </a:lnTo>
                <a:cubicBezTo>
                  <a:pt x="650" y="21600"/>
                  <a:pt x="640" y="17281"/>
                  <a:pt x="640" y="10800"/>
                </a:cubicBezTo>
                <a:cubicBezTo>
                  <a:pt x="640" y="4319"/>
                  <a:pt x="650" y="0"/>
                  <a:pt x="666" y="0"/>
                </a:cubicBezTo>
                <a:lnTo>
                  <a:pt x="825" y="0"/>
                </a:lnTo>
                <a:cubicBezTo>
                  <a:pt x="841" y="0"/>
                  <a:pt x="851" y="4319"/>
                  <a:pt x="851" y="10800"/>
                </a:cubicBezTo>
                <a:cubicBezTo>
                  <a:pt x="851" y="17281"/>
                  <a:pt x="841" y="21600"/>
                  <a:pt x="825" y="21600"/>
                </a:cubicBezTo>
                <a:close/>
                <a:moveTo>
                  <a:pt x="507" y="21600"/>
                </a:moveTo>
                <a:lnTo>
                  <a:pt x="349" y="21600"/>
                </a:lnTo>
                <a:cubicBezTo>
                  <a:pt x="333" y="21600"/>
                  <a:pt x="322" y="17281"/>
                  <a:pt x="322" y="10800"/>
                </a:cubicBezTo>
                <a:cubicBezTo>
                  <a:pt x="322" y="4319"/>
                  <a:pt x="333" y="0"/>
                  <a:pt x="349" y="0"/>
                </a:cubicBezTo>
                <a:lnTo>
                  <a:pt x="507" y="0"/>
                </a:lnTo>
                <a:cubicBezTo>
                  <a:pt x="523" y="0"/>
                  <a:pt x="534" y="4319"/>
                  <a:pt x="534" y="10800"/>
                </a:cubicBezTo>
                <a:cubicBezTo>
                  <a:pt x="534" y="17281"/>
                  <a:pt x="518" y="21600"/>
                  <a:pt x="507" y="21600"/>
                </a:cubicBezTo>
                <a:close/>
                <a:moveTo>
                  <a:pt x="185" y="21600"/>
                </a:moveTo>
                <a:lnTo>
                  <a:pt x="26" y="21600"/>
                </a:lnTo>
                <a:cubicBezTo>
                  <a:pt x="11" y="21600"/>
                  <a:pt x="0" y="17281"/>
                  <a:pt x="0" y="10800"/>
                </a:cubicBezTo>
                <a:cubicBezTo>
                  <a:pt x="0" y="4319"/>
                  <a:pt x="11" y="0"/>
                  <a:pt x="26" y="0"/>
                </a:cubicBezTo>
                <a:lnTo>
                  <a:pt x="185" y="0"/>
                </a:lnTo>
                <a:cubicBezTo>
                  <a:pt x="201" y="0"/>
                  <a:pt x="211" y="4319"/>
                  <a:pt x="211" y="10800"/>
                </a:cubicBezTo>
                <a:cubicBezTo>
                  <a:pt x="211" y="17281"/>
                  <a:pt x="201" y="21600"/>
                  <a:pt x="185" y="21600"/>
                </a:cubicBezTo>
                <a:close/>
              </a:path>
            </a:pathLst>
          </a:custGeom>
          <a:solidFill>
            <a:srgbClr val="D1D3D5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985" name="Google Shape;1985;p148"/>
          <p:cNvGrpSpPr/>
          <p:nvPr/>
        </p:nvGrpSpPr>
        <p:grpSpPr>
          <a:xfrm>
            <a:off x="1164893" y="3654429"/>
            <a:ext cx="1825043" cy="1473236"/>
            <a:chOff x="866770" y="2712327"/>
            <a:chExt cx="1368782" cy="1104927"/>
          </a:xfrm>
        </p:grpSpPr>
        <p:sp>
          <p:nvSpPr>
            <p:cNvPr id="1986" name="Google Shape;1986;p148"/>
            <p:cNvSpPr/>
            <p:nvPr/>
          </p:nvSpPr>
          <p:spPr>
            <a:xfrm>
              <a:off x="866770" y="2712327"/>
              <a:ext cx="1368782" cy="1104927"/>
            </a:xfrm>
            <a:custGeom>
              <a:avLst/>
              <a:gdLst/>
              <a:ahLst/>
              <a:cxnLst/>
              <a:rect l="l" t="t" r="r" b="b"/>
              <a:pathLst>
                <a:path w="21461" h="21600" extrusionOk="0">
                  <a:moveTo>
                    <a:pt x="21212" y="14064"/>
                  </a:moveTo>
                  <a:lnTo>
                    <a:pt x="18476" y="9222"/>
                  </a:lnTo>
                  <a:cubicBezTo>
                    <a:pt x="18227" y="8787"/>
                    <a:pt x="17854" y="8542"/>
                    <a:pt x="17460" y="8542"/>
                  </a:cubicBezTo>
                  <a:lnTo>
                    <a:pt x="11159" y="8542"/>
                  </a:lnTo>
                  <a:lnTo>
                    <a:pt x="11159" y="2067"/>
                  </a:lnTo>
                  <a:cubicBezTo>
                    <a:pt x="11407" y="1877"/>
                    <a:pt x="11594" y="1523"/>
                    <a:pt x="11594" y="1115"/>
                  </a:cubicBezTo>
                  <a:cubicBezTo>
                    <a:pt x="11594" y="517"/>
                    <a:pt x="11221" y="0"/>
                    <a:pt x="10744" y="0"/>
                  </a:cubicBezTo>
                  <a:cubicBezTo>
                    <a:pt x="10267" y="0"/>
                    <a:pt x="9894" y="490"/>
                    <a:pt x="9894" y="1115"/>
                  </a:cubicBezTo>
                  <a:cubicBezTo>
                    <a:pt x="9894" y="1523"/>
                    <a:pt x="10060" y="1877"/>
                    <a:pt x="10329" y="2067"/>
                  </a:cubicBezTo>
                  <a:lnTo>
                    <a:pt x="10329" y="8542"/>
                  </a:lnTo>
                  <a:lnTo>
                    <a:pt x="1271" y="8542"/>
                  </a:lnTo>
                  <a:cubicBezTo>
                    <a:pt x="877" y="8542"/>
                    <a:pt x="504" y="8787"/>
                    <a:pt x="255" y="9195"/>
                  </a:cubicBezTo>
                  <a:cubicBezTo>
                    <a:pt x="6" y="9603"/>
                    <a:pt x="-56" y="10147"/>
                    <a:pt x="48" y="10664"/>
                  </a:cubicBezTo>
                  <a:lnTo>
                    <a:pt x="960" y="14908"/>
                  </a:lnTo>
                  <a:cubicBezTo>
                    <a:pt x="980" y="15017"/>
                    <a:pt x="980" y="15125"/>
                    <a:pt x="960" y="15234"/>
                  </a:cubicBezTo>
                  <a:lnTo>
                    <a:pt x="48" y="19478"/>
                  </a:lnTo>
                  <a:cubicBezTo>
                    <a:pt x="-56" y="19995"/>
                    <a:pt x="6" y="20512"/>
                    <a:pt x="255" y="20947"/>
                  </a:cubicBezTo>
                  <a:cubicBezTo>
                    <a:pt x="504" y="21355"/>
                    <a:pt x="877" y="21600"/>
                    <a:pt x="1271" y="21600"/>
                  </a:cubicBezTo>
                  <a:lnTo>
                    <a:pt x="17460" y="21600"/>
                  </a:lnTo>
                  <a:cubicBezTo>
                    <a:pt x="17854" y="21600"/>
                    <a:pt x="18248" y="21355"/>
                    <a:pt x="18476" y="20920"/>
                  </a:cubicBezTo>
                  <a:lnTo>
                    <a:pt x="21212" y="16078"/>
                  </a:lnTo>
                  <a:cubicBezTo>
                    <a:pt x="21544" y="15452"/>
                    <a:pt x="21544" y="14663"/>
                    <a:pt x="21212" y="14064"/>
                  </a:cubicBezTo>
                  <a:close/>
                  <a:moveTo>
                    <a:pt x="20549" y="15398"/>
                  </a:moveTo>
                  <a:lnTo>
                    <a:pt x="17813" y="20240"/>
                  </a:lnTo>
                  <a:cubicBezTo>
                    <a:pt x="17730" y="20376"/>
                    <a:pt x="17605" y="20485"/>
                    <a:pt x="17460" y="20485"/>
                  </a:cubicBezTo>
                  <a:lnTo>
                    <a:pt x="1271" y="20485"/>
                  </a:lnTo>
                  <a:cubicBezTo>
                    <a:pt x="1126" y="20485"/>
                    <a:pt x="1001" y="20403"/>
                    <a:pt x="918" y="20240"/>
                  </a:cubicBezTo>
                  <a:cubicBezTo>
                    <a:pt x="835" y="20077"/>
                    <a:pt x="815" y="19913"/>
                    <a:pt x="835" y="19723"/>
                  </a:cubicBezTo>
                  <a:lnTo>
                    <a:pt x="1747" y="15479"/>
                  </a:lnTo>
                  <a:cubicBezTo>
                    <a:pt x="1810" y="15180"/>
                    <a:pt x="1810" y="14881"/>
                    <a:pt x="1747" y="14581"/>
                  </a:cubicBezTo>
                  <a:lnTo>
                    <a:pt x="835" y="10338"/>
                  </a:lnTo>
                  <a:cubicBezTo>
                    <a:pt x="794" y="10147"/>
                    <a:pt x="815" y="9984"/>
                    <a:pt x="918" y="9821"/>
                  </a:cubicBezTo>
                  <a:cubicBezTo>
                    <a:pt x="1022" y="9657"/>
                    <a:pt x="1126" y="9576"/>
                    <a:pt x="1271" y="9576"/>
                  </a:cubicBezTo>
                  <a:lnTo>
                    <a:pt x="17460" y="9576"/>
                  </a:lnTo>
                  <a:cubicBezTo>
                    <a:pt x="17605" y="9576"/>
                    <a:pt x="17730" y="9657"/>
                    <a:pt x="17813" y="9821"/>
                  </a:cubicBezTo>
                  <a:lnTo>
                    <a:pt x="20549" y="14663"/>
                  </a:lnTo>
                  <a:cubicBezTo>
                    <a:pt x="20653" y="14908"/>
                    <a:pt x="20653" y="15207"/>
                    <a:pt x="20549" y="15398"/>
                  </a:cubicBezTo>
                  <a:close/>
                </a:path>
              </a:pathLst>
            </a:custGeom>
            <a:solidFill>
              <a:srgbClr val="06395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987" name="Google Shape;1987;p148"/>
            <p:cNvSpPr/>
            <p:nvPr/>
          </p:nvSpPr>
          <p:spPr>
            <a:xfrm>
              <a:off x="958692" y="3336264"/>
              <a:ext cx="11849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Ask Questions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88" name="Google Shape;1988;p148"/>
          <p:cNvGrpSpPr/>
          <p:nvPr/>
        </p:nvGrpSpPr>
        <p:grpSpPr>
          <a:xfrm>
            <a:off x="3139209" y="2301116"/>
            <a:ext cx="1826592" cy="1473236"/>
            <a:chOff x="2279562" y="1773642"/>
            <a:chExt cx="1369944" cy="1104927"/>
          </a:xfrm>
        </p:grpSpPr>
        <p:sp>
          <p:nvSpPr>
            <p:cNvPr id="1989" name="Google Shape;1989;p148"/>
            <p:cNvSpPr/>
            <p:nvPr/>
          </p:nvSpPr>
          <p:spPr>
            <a:xfrm>
              <a:off x="2279562" y="1773642"/>
              <a:ext cx="1369944" cy="1104927"/>
            </a:xfrm>
            <a:custGeom>
              <a:avLst/>
              <a:gdLst/>
              <a:ahLst/>
              <a:cxnLst/>
              <a:rect l="l" t="t" r="r" b="b"/>
              <a:pathLst>
                <a:path w="21459" h="21600" extrusionOk="0">
                  <a:moveTo>
                    <a:pt x="21213" y="5522"/>
                  </a:moveTo>
                  <a:lnTo>
                    <a:pt x="18479" y="680"/>
                  </a:lnTo>
                  <a:cubicBezTo>
                    <a:pt x="18230" y="245"/>
                    <a:pt x="17858" y="0"/>
                    <a:pt x="17464" y="0"/>
                  </a:cubicBezTo>
                  <a:lnTo>
                    <a:pt x="1269" y="0"/>
                  </a:lnTo>
                  <a:cubicBezTo>
                    <a:pt x="876" y="0"/>
                    <a:pt x="503" y="245"/>
                    <a:pt x="255" y="653"/>
                  </a:cubicBezTo>
                  <a:cubicBezTo>
                    <a:pt x="6" y="1061"/>
                    <a:pt x="-56" y="1605"/>
                    <a:pt x="48" y="2122"/>
                  </a:cubicBezTo>
                  <a:lnTo>
                    <a:pt x="959" y="6366"/>
                  </a:lnTo>
                  <a:cubicBezTo>
                    <a:pt x="979" y="6475"/>
                    <a:pt x="979" y="6583"/>
                    <a:pt x="959" y="6692"/>
                  </a:cubicBezTo>
                  <a:lnTo>
                    <a:pt x="48" y="10936"/>
                  </a:lnTo>
                  <a:cubicBezTo>
                    <a:pt x="-56" y="11453"/>
                    <a:pt x="6" y="11970"/>
                    <a:pt x="255" y="12405"/>
                  </a:cubicBezTo>
                  <a:cubicBezTo>
                    <a:pt x="503" y="12813"/>
                    <a:pt x="876" y="13058"/>
                    <a:pt x="1269" y="13058"/>
                  </a:cubicBezTo>
                  <a:lnTo>
                    <a:pt x="10319" y="13058"/>
                  </a:lnTo>
                  <a:lnTo>
                    <a:pt x="10319" y="19533"/>
                  </a:lnTo>
                  <a:cubicBezTo>
                    <a:pt x="10071" y="19723"/>
                    <a:pt x="9885" y="20077"/>
                    <a:pt x="9885" y="20485"/>
                  </a:cubicBezTo>
                  <a:cubicBezTo>
                    <a:pt x="9885" y="21083"/>
                    <a:pt x="10257" y="21600"/>
                    <a:pt x="10734" y="21600"/>
                  </a:cubicBezTo>
                  <a:cubicBezTo>
                    <a:pt x="11210" y="21600"/>
                    <a:pt x="11583" y="21110"/>
                    <a:pt x="11583" y="20485"/>
                  </a:cubicBezTo>
                  <a:cubicBezTo>
                    <a:pt x="11583" y="20077"/>
                    <a:pt x="11417" y="19723"/>
                    <a:pt x="11148" y="19533"/>
                  </a:cubicBezTo>
                  <a:lnTo>
                    <a:pt x="11148" y="13058"/>
                  </a:lnTo>
                  <a:lnTo>
                    <a:pt x="17444" y="13058"/>
                  </a:lnTo>
                  <a:cubicBezTo>
                    <a:pt x="17837" y="13058"/>
                    <a:pt x="18230" y="12813"/>
                    <a:pt x="18458" y="12378"/>
                  </a:cubicBezTo>
                  <a:lnTo>
                    <a:pt x="21192" y="7536"/>
                  </a:lnTo>
                  <a:cubicBezTo>
                    <a:pt x="21544" y="6910"/>
                    <a:pt x="21544" y="6121"/>
                    <a:pt x="21213" y="5522"/>
                  </a:cubicBezTo>
                  <a:close/>
                  <a:moveTo>
                    <a:pt x="20550" y="6855"/>
                  </a:moveTo>
                  <a:lnTo>
                    <a:pt x="17816" y="11698"/>
                  </a:lnTo>
                  <a:cubicBezTo>
                    <a:pt x="17733" y="11834"/>
                    <a:pt x="17609" y="11943"/>
                    <a:pt x="17464" y="11943"/>
                  </a:cubicBezTo>
                  <a:lnTo>
                    <a:pt x="1269" y="11943"/>
                  </a:lnTo>
                  <a:cubicBezTo>
                    <a:pt x="1124" y="11943"/>
                    <a:pt x="1000" y="11861"/>
                    <a:pt x="917" y="11698"/>
                  </a:cubicBezTo>
                  <a:cubicBezTo>
                    <a:pt x="835" y="11535"/>
                    <a:pt x="814" y="11371"/>
                    <a:pt x="835" y="11181"/>
                  </a:cubicBezTo>
                  <a:lnTo>
                    <a:pt x="1746" y="6937"/>
                  </a:lnTo>
                  <a:cubicBezTo>
                    <a:pt x="1808" y="6638"/>
                    <a:pt x="1808" y="6339"/>
                    <a:pt x="1746" y="6039"/>
                  </a:cubicBezTo>
                  <a:lnTo>
                    <a:pt x="835" y="1795"/>
                  </a:lnTo>
                  <a:cubicBezTo>
                    <a:pt x="793" y="1605"/>
                    <a:pt x="814" y="1442"/>
                    <a:pt x="917" y="1279"/>
                  </a:cubicBezTo>
                  <a:cubicBezTo>
                    <a:pt x="1021" y="1115"/>
                    <a:pt x="1124" y="1034"/>
                    <a:pt x="1269" y="1034"/>
                  </a:cubicBezTo>
                  <a:lnTo>
                    <a:pt x="17444" y="1034"/>
                  </a:lnTo>
                  <a:cubicBezTo>
                    <a:pt x="17588" y="1034"/>
                    <a:pt x="17713" y="1115"/>
                    <a:pt x="17796" y="1279"/>
                  </a:cubicBezTo>
                  <a:lnTo>
                    <a:pt x="20529" y="6121"/>
                  </a:lnTo>
                  <a:cubicBezTo>
                    <a:pt x="20653" y="6366"/>
                    <a:pt x="20653" y="6665"/>
                    <a:pt x="20550" y="6855"/>
                  </a:cubicBezTo>
                  <a:close/>
                </a:path>
              </a:pathLst>
            </a:custGeom>
            <a:solidFill>
              <a:srgbClr val="A2B96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990" name="Google Shape;1990;p148"/>
            <p:cNvSpPr/>
            <p:nvPr/>
          </p:nvSpPr>
          <p:spPr>
            <a:xfrm>
              <a:off x="2467898" y="1883911"/>
              <a:ext cx="99257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Gather 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Information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91" name="Google Shape;1991;p148"/>
          <p:cNvGrpSpPr/>
          <p:nvPr/>
        </p:nvGrpSpPr>
        <p:grpSpPr>
          <a:xfrm>
            <a:off x="5090388" y="3658861"/>
            <a:ext cx="1825044" cy="1473236"/>
            <a:chOff x="3824141" y="2712327"/>
            <a:chExt cx="1368783" cy="1104927"/>
          </a:xfrm>
        </p:grpSpPr>
        <p:sp>
          <p:nvSpPr>
            <p:cNvPr id="1992" name="Google Shape;1992;p148"/>
            <p:cNvSpPr/>
            <p:nvPr/>
          </p:nvSpPr>
          <p:spPr>
            <a:xfrm>
              <a:off x="3824141" y="2712327"/>
              <a:ext cx="1368783" cy="1104927"/>
            </a:xfrm>
            <a:custGeom>
              <a:avLst/>
              <a:gdLst/>
              <a:ahLst/>
              <a:cxnLst/>
              <a:rect l="l" t="t" r="r" b="b"/>
              <a:pathLst>
                <a:path w="21461" h="21600" extrusionOk="0">
                  <a:moveTo>
                    <a:pt x="21212" y="14064"/>
                  </a:moveTo>
                  <a:lnTo>
                    <a:pt x="18476" y="9222"/>
                  </a:lnTo>
                  <a:cubicBezTo>
                    <a:pt x="18227" y="8787"/>
                    <a:pt x="17854" y="8542"/>
                    <a:pt x="17460" y="8542"/>
                  </a:cubicBezTo>
                  <a:lnTo>
                    <a:pt x="11159" y="8542"/>
                  </a:lnTo>
                  <a:lnTo>
                    <a:pt x="11159" y="2067"/>
                  </a:lnTo>
                  <a:cubicBezTo>
                    <a:pt x="11407" y="1877"/>
                    <a:pt x="11594" y="1523"/>
                    <a:pt x="11594" y="1115"/>
                  </a:cubicBezTo>
                  <a:cubicBezTo>
                    <a:pt x="11594" y="517"/>
                    <a:pt x="11221" y="0"/>
                    <a:pt x="10744" y="0"/>
                  </a:cubicBezTo>
                  <a:cubicBezTo>
                    <a:pt x="10288" y="0"/>
                    <a:pt x="9894" y="490"/>
                    <a:pt x="9894" y="1115"/>
                  </a:cubicBezTo>
                  <a:cubicBezTo>
                    <a:pt x="9894" y="1523"/>
                    <a:pt x="10060" y="1877"/>
                    <a:pt x="10329" y="2067"/>
                  </a:cubicBezTo>
                  <a:lnTo>
                    <a:pt x="10329" y="8542"/>
                  </a:lnTo>
                  <a:lnTo>
                    <a:pt x="1271" y="8542"/>
                  </a:lnTo>
                  <a:cubicBezTo>
                    <a:pt x="877" y="8542"/>
                    <a:pt x="504" y="8787"/>
                    <a:pt x="255" y="9195"/>
                  </a:cubicBezTo>
                  <a:cubicBezTo>
                    <a:pt x="6" y="9603"/>
                    <a:pt x="-56" y="10147"/>
                    <a:pt x="48" y="10664"/>
                  </a:cubicBezTo>
                  <a:lnTo>
                    <a:pt x="960" y="14908"/>
                  </a:lnTo>
                  <a:cubicBezTo>
                    <a:pt x="980" y="15017"/>
                    <a:pt x="980" y="15125"/>
                    <a:pt x="960" y="15234"/>
                  </a:cubicBezTo>
                  <a:lnTo>
                    <a:pt x="48" y="19478"/>
                  </a:lnTo>
                  <a:cubicBezTo>
                    <a:pt x="-56" y="19995"/>
                    <a:pt x="6" y="20512"/>
                    <a:pt x="255" y="20947"/>
                  </a:cubicBezTo>
                  <a:cubicBezTo>
                    <a:pt x="504" y="21355"/>
                    <a:pt x="877" y="21600"/>
                    <a:pt x="1271" y="21600"/>
                  </a:cubicBezTo>
                  <a:lnTo>
                    <a:pt x="17460" y="21600"/>
                  </a:lnTo>
                  <a:cubicBezTo>
                    <a:pt x="17854" y="21600"/>
                    <a:pt x="18248" y="21355"/>
                    <a:pt x="18476" y="20920"/>
                  </a:cubicBezTo>
                  <a:lnTo>
                    <a:pt x="21212" y="16078"/>
                  </a:lnTo>
                  <a:cubicBezTo>
                    <a:pt x="21544" y="15452"/>
                    <a:pt x="21544" y="14663"/>
                    <a:pt x="21212" y="14064"/>
                  </a:cubicBezTo>
                  <a:close/>
                  <a:moveTo>
                    <a:pt x="20549" y="15398"/>
                  </a:moveTo>
                  <a:lnTo>
                    <a:pt x="17813" y="20240"/>
                  </a:lnTo>
                  <a:cubicBezTo>
                    <a:pt x="17730" y="20376"/>
                    <a:pt x="17605" y="20485"/>
                    <a:pt x="17460" y="20485"/>
                  </a:cubicBezTo>
                  <a:lnTo>
                    <a:pt x="1271" y="20485"/>
                  </a:lnTo>
                  <a:cubicBezTo>
                    <a:pt x="1126" y="20485"/>
                    <a:pt x="1001" y="20403"/>
                    <a:pt x="918" y="20240"/>
                  </a:cubicBezTo>
                  <a:cubicBezTo>
                    <a:pt x="835" y="20077"/>
                    <a:pt x="815" y="19913"/>
                    <a:pt x="835" y="19723"/>
                  </a:cubicBezTo>
                  <a:lnTo>
                    <a:pt x="1747" y="15479"/>
                  </a:lnTo>
                  <a:cubicBezTo>
                    <a:pt x="1810" y="15180"/>
                    <a:pt x="1810" y="14881"/>
                    <a:pt x="1747" y="14581"/>
                  </a:cubicBezTo>
                  <a:lnTo>
                    <a:pt x="835" y="10338"/>
                  </a:lnTo>
                  <a:cubicBezTo>
                    <a:pt x="794" y="10147"/>
                    <a:pt x="815" y="9984"/>
                    <a:pt x="918" y="9821"/>
                  </a:cubicBezTo>
                  <a:cubicBezTo>
                    <a:pt x="1022" y="9657"/>
                    <a:pt x="1126" y="9576"/>
                    <a:pt x="1271" y="9576"/>
                  </a:cubicBezTo>
                  <a:lnTo>
                    <a:pt x="17460" y="9576"/>
                  </a:lnTo>
                  <a:cubicBezTo>
                    <a:pt x="17605" y="9576"/>
                    <a:pt x="17730" y="9657"/>
                    <a:pt x="17813" y="9821"/>
                  </a:cubicBezTo>
                  <a:lnTo>
                    <a:pt x="20549" y="14663"/>
                  </a:lnTo>
                  <a:cubicBezTo>
                    <a:pt x="20673" y="14908"/>
                    <a:pt x="20673" y="15207"/>
                    <a:pt x="20549" y="15398"/>
                  </a:cubicBezTo>
                  <a:close/>
                </a:path>
              </a:pathLst>
            </a:custGeom>
            <a:solidFill>
              <a:srgbClr val="4CC1E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993" name="Google Shape;1993;p148"/>
            <p:cNvSpPr/>
            <p:nvPr/>
          </p:nvSpPr>
          <p:spPr>
            <a:xfrm>
              <a:off x="3958958" y="3151599"/>
              <a:ext cx="10262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Apply 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information 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gathered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94" name="Google Shape;1994;p148"/>
          <p:cNvGrpSpPr/>
          <p:nvPr/>
        </p:nvGrpSpPr>
        <p:grpSpPr>
          <a:xfrm>
            <a:off x="7040019" y="2301116"/>
            <a:ext cx="1825043" cy="1473236"/>
            <a:chOff x="5280476" y="1773642"/>
            <a:chExt cx="1368782" cy="1104927"/>
          </a:xfrm>
        </p:grpSpPr>
        <p:sp>
          <p:nvSpPr>
            <p:cNvPr id="1995" name="Google Shape;1995;p148"/>
            <p:cNvSpPr/>
            <p:nvPr/>
          </p:nvSpPr>
          <p:spPr>
            <a:xfrm>
              <a:off x="5280476" y="1773642"/>
              <a:ext cx="1368782" cy="1104927"/>
            </a:xfrm>
            <a:custGeom>
              <a:avLst/>
              <a:gdLst/>
              <a:ahLst/>
              <a:cxnLst/>
              <a:rect l="l" t="t" r="r" b="b"/>
              <a:pathLst>
                <a:path w="21461" h="21600" extrusionOk="0">
                  <a:moveTo>
                    <a:pt x="21212" y="5522"/>
                  </a:moveTo>
                  <a:lnTo>
                    <a:pt x="18476" y="680"/>
                  </a:lnTo>
                  <a:cubicBezTo>
                    <a:pt x="18227" y="245"/>
                    <a:pt x="17854" y="0"/>
                    <a:pt x="17460" y="0"/>
                  </a:cubicBezTo>
                  <a:lnTo>
                    <a:pt x="1271" y="0"/>
                  </a:lnTo>
                  <a:cubicBezTo>
                    <a:pt x="877" y="0"/>
                    <a:pt x="504" y="245"/>
                    <a:pt x="255" y="653"/>
                  </a:cubicBezTo>
                  <a:cubicBezTo>
                    <a:pt x="6" y="1061"/>
                    <a:pt x="-56" y="1605"/>
                    <a:pt x="48" y="2122"/>
                  </a:cubicBezTo>
                  <a:lnTo>
                    <a:pt x="960" y="6366"/>
                  </a:lnTo>
                  <a:cubicBezTo>
                    <a:pt x="980" y="6475"/>
                    <a:pt x="980" y="6583"/>
                    <a:pt x="960" y="6692"/>
                  </a:cubicBezTo>
                  <a:lnTo>
                    <a:pt x="48" y="10936"/>
                  </a:lnTo>
                  <a:cubicBezTo>
                    <a:pt x="-56" y="11453"/>
                    <a:pt x="6" y="11970"/>
                    <a:pt x="255" y="12405"/>
                  </a:cubicBezTo>
                  <a:cubicBezTo>
                    <a:pt x="504" y="12813"/>
                    <a:pt x="877" y="13058"/>
                    <a:pt x="1271" y="13058"/>
                  </a:cubicBezTo>
                  <a:lnTo>
                    <a:pt x="10329" y="13058"/>
                  </a:lnTo>
                  <a:lnTo>
                    <a:pt x="10329" y="19533"/>
                  </a:lnTo>
                  <a:cubicBezTo>
                    <a:pt x="10081" y="19723"/>
                    <a:pt x="9894" y="20077"/>
                    <a:pt x="9894" y="20485"/>
                  </a:cubicBezTo>
                  <a:cubicBezTo>
                    <a:pt x="9894" y="21083"/>
                    <a:pt x="10267" y="21600"/>
                    <a:pt x="10744" y="21600"/>
                  </a:cubicBezTo>
                  <a:cubicBezTo>
                    <a:pt x="11200" y="21600"/>
                    <a:pt x="11594" y="21110"/>
                    <a:pt x="11594" y="20485"/>
                  </a:cubicBezTo>
                  <a:cubicBezTo>
                    <a:pt x="11594" y="20077"/>
                    <a:pt x="11428" y="19723"/>
                    <a:pt x="11159" y="19533"/>
                  </a:cubicBezTo>
                  <a:lnTo>
                    <a:pt x="11159" y="13058"/>
                  </a:lnTo>
                  <a:lnTo>
                    <a:pt x="17460" y="13058"/>
                  </a:lnTo>
                  <a:cubicBezTo>
                    <a:pt x="17854" y="13058"/>
                    <a:pt x="18248" y="12813"/>
                    <a:pt x="18476" y="12378"/>
                  </a:cubicBezTo>
                  <a:lnTo>
                    <a:pt x="21212" y="7536"/>
                  </a:lnTo>
                  <a:cubicBezTo>
                    <a:pt x="21544" y="6910"/>
                    <a:pt x="21544" y="6121"/>
                    <a:pt x="21212" y="5522"/>
                  </a:cubicBezTo>
                  <a:close/>
                  <a:moveTo>
                    <a:pt x="20549" y="6855"/>
                  </a:moveTo>
                  <a:lnTo>
                    <a:pt x="17813" y="11698"/>
                  </a:lnTo>
                  <a:cubicBezTo>
                    <a:pt x="17730" y="11834"/>
                    <a:pt x="17605" y="11943"/>
                    <a:pt x="17460" y="11943"/>
                  </a:cubicBezTo>
                  <a:lnTo>
                    <a:pt x="1271" y="11943"/>
                  </a:lnTo>
                  <a:cubicBezTo>
                    <a:pt x="1126" y="11943"/>
                    <a:pt x="1001" y="11861"/>
                    <a:pt x="918" y="11698"/>
                  </a:cubicBezTo>
                  <a:cubicBezTo>
                    <a:pt x="835" y="11535"/>
                    <a:pt x="815" y="11371"/>
                    <a:pt x="835" y="11181"/>
                  </a:cubicBezTo>
                  <a:lnTo>
                    <a:pt x="1747" y="6937"/>
                  </a:lnTo>
                  <a:cubicBezTo>
                    <a:pt x="1810" y="6638"/>
                    <a:pt x="1810" y="6339"/>
                    <a:pt x="1747" y="6039"/>
                  </a:cubicBezTo>
                  <a:lnTo>
                    <a:pt x="835" y="1795"/>
                  </a:lnTo>
                  <a:cubicBezTo>
                    <a:pt x="794" y="1605"/>
                    <a:pt x="815" y="1442"/>
                    <a:pt x="918" y="1279"/>
                  </a:cubicBezTo>
                  <a:cubicBezTo>
                    <a:pt x="1022" y="1115"/>
                    <a:pt x="1126" y="1034"/>
                    <a:pt x="1271" y="1034"/>
                  </a:cubicBezTo>
                  <a:lnTo>
                    <a:pt x="17460" y="1034"/>
                  </a:lnTo>
                  <a:cubicBezTo>
                    <a:pt x="17605" y="1034"/>
                    <a:pt x="17730" y="1115"/>
                    <a:pt x="17813" y="1279"/>
                  </a:cubicBezTo>
                  <a:lnTo>
                    <a:pt x="20549" y="6121"/>
                  </a:lnTo>
                  <a:cubicBezTo>
                    <a:pt x="20673" y="6366"/>
                    <a:pt x="20673" y="6665"/>
                    <a:pt x="20549" y="6855"/>
                  </a:cubicBezTo>
                  <a:close/>
                </a:path>
              </a:pathLst>
            </a:custGeom>
            <a:solidFill>
              <a:srgbClr val="F8B10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996" name="Google Shape;1996;p148"/>
            <p:cNvSpPr/>
            <p:nvPr/>
          </p:nvSpPr>
          <p:spPr>
            <a:xfrm>
              <a:off x="5447276" y="1883911"/>
              <a:ext cx="10342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Consider 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Implications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97" name="Google Shape;1997;p148"/>
          <p:cNvGrpSpPr/>
          <p:nvPr/>
        </p:nvGrpSpPr>
        <p:grpSpPr>
          <a:xfrm>
            <a:off x="9036501" y="3658861"/>
            <a:ext cx="1825043" cy="1473236"/>
            <a:chOff x="6791235" y="2712327"/>
            <a:chExt cx="1368782" cy="1104927"/>
          </a:xfrm>
        </p:grpSpPr>
        <p:sp>
          <p:nvSpPr>
            <p:cNvPr id="1998" name="Google Shape;1998;p148"/>
            <p:cNvSpPr/>
            <p:nvPr/>
          </p:nvSpPr>
          <p:spPr>
            <a:xfrm>
              <a:off x="6791235" y="2712327"/>
              <a:ext cx="1368782" cy="1104927"/>
            </a:xfrm>
            <a:custGeom>
              <a:avLst/>
              <a:gdLst/>
              <a:ahLst/>
              <a:cxnLst/>
              <a:rect l="l" t="t" r="r" b="b"/>
              <a:pathLst>
                <a:path w="21461" h="21600" extrusionOk="0">
                  <a:moveTo>
                    <a:pt x="21212" y="14064"/>
                  </a:moveTo>
                  <a:lnTo>
                    <a:pt x="18476" y="9222"/>
                  </a:lnTo>
                  <a:cubicBezTo>
                    <a:pt x="18227" y="8787"/>
                    <a:pt x="17854" y="8542"/>
                    <a:pt x="17460" y="8542"/>
                  </a:cubicBezTo>
                  <a:lnTo>
                    <a:pt x="11159" y="8542"/>
                  </a:lnTo>
                  <a:lnTo>
                    <a:pt x="11159" y="2067"/>
                  </a:lnTo>
                  <a:cubicBezTo>
                    <a:pt x="11407" y="1877"/>
                    <a:pt x="11594" y="1523"/>
                    <a:pt x="11594" y="1115"/>
                  </a:cubicBezTo>
                  <a:cubicBezTo>
                    <a:pt x="11594" y="517"/>
                    <a:pt x="11221" y="0"/>
                    <a:pt x="10744" y="0"/>
                  </a:cubicBezTo>
                  <a:cubicBezTo>
                    <a:pt x="10288" y="0"/>
                    <a:pt x="9894" y="490"/>
                    <a:pt x="9894" y="1115"/>
                  </a:cubicBezTo>
                  <a:cubicBezTo>
                    <a:pt x="9894" y="1523"/>
                    <a:pt x="10060" y="1877"/>
                    <a:pt x="10329" y="2067"/>
                  </a:cubicBezTo>
                  <a:lnTo>
                    <a:pt x="10329" y="8542"/>
                  </a:lnTo>
                  <a:lnTo>
                    <a:pt x="1271" y="8542"/>
                  </a:lnTo>
                  <a:cubicBezTo>
                    <a:pt x="877" y="8542"/>
                    <a:pt x="504" y="8787"/>
                    <a:pt x="255" y="9195"/>
                  </a:cubicBezTo>
                  <a:cubicBezTo>
                    <a:pt x="6" y="9603"/>
                    <a:pt x="-56" y="10147"/>
                    <a:pt x="48" y="10664"/>
                  </a:cubicBezTo>
                  <a:lnTo>
                    <a:pt x="960" y="14908"/>
                  </a:lnTo>
                  <a:cubicBezTo>
                    <a:pt x="980" y="15017"/>
                    <a:pt x="980" y="15125"/>
                    <a:pt x="960" y="15234"/>
                  </a:cubicBezTo>
                  <a:lnTo>
                    <a:pt x="48" y="19478"/>
                  </a:lnTo>
                  <a:cubicBezTo>
                    <a:pt x="-56" y="19995"/>
                    <a:pt x="6" y="20512"/>
                    <a:pt x="255" y="20947"/>
                  </a:cubicBezTo>
                  <a:cubicBezTo>
                    <a:pt x="504" y="21355"/>
                    <a:pt x="877" y="21600"/>
                    <a:pt x="1271" y="21600"/>
                  </a:cubicBezTo>
                  <a:lnTo>
                    <a:pt x="17460" y="21600"/>
                  </a:lnTo>
                  <a:cubicBezTo>
                    <a:pt x="17854" y="21600"/>
                    <a:pt x="18248" y="21355"/>
                    <a:pt x="18476" y="20920"/>
                  </a:cubicBezTo>
                  <a:lnTo>
                    <a:pt x="21212" y="16078"/>
                  </a:lnTo>
                  <a:cubicBezTo>
                    <a:pt x="21544" y="15452"/>
                    <a:pt x="21544" y="14663"/>
                    <a:pt x="21212" y="14064"/>
                  </a:cubicBezTo>
                  <a:close/>
                  <a:moveTo>
                    <a:pt x="20549" y="15398"/>
                  </a:moveTo>
                  <a:lnTo>
                    <a:pt x="17813" y="20240"/>
                  </a:lnTo>
                  <a:cubicBezTo>
                    <a:pt x="17730" y="20376"/>
                    <a:pt x="17605" y="20485"/>
                    <a:pt x="17460" y="20485"/>
                  </a:cubicBezTo>
                  <a:lnTo>
                    <a:pt x="1271" y="20485"/>
                  </a:lnTo>
                  <a:cubicBezTo>
                    <a:pt x="1126" y="20485"/>
                    <a:pt x="1001" y="20403"/>
                    <a:pt x="918" y="20240"/>
                  </a:cubicBezTo>
                  <a:cubicBezTo>
                    <a:pt x="835" y="20077"/>
                    <a:pt x="815" y="19913"/>
                    <a:pt x="835" y="19723"/>
                  </a:cubicBezTo>
                  <a:lnTo>
                    <a:pt x="1747" y="15479"/>
                  </a:lnTo>
                  <a:cubicBezTo>
                    <a:pt x="1810" y="15180"/>
                    <a:pt x="1810" y="14881"/>
                    <a:pt x="1747" y="14581"/>
                  </a:cubicBezTo>
                  <a:lnTo>
                    <a:pt x="835" y="10338"/>
                  </a:lnTo>
                  <a:cubicBezTo>
                    <a:pt x="794" y="10147"/>
                    <a:pt x="815" y="9984"/>
                    <a:pt x="918" y="9821"/>
                  </a:cubicBezTo>
                  <a:cubicBezTo>
                    <a:pt x="1022" y="9657"/>
                    <a:pt x="1126" y="9576"/>
                    <a:pt x="1271" y="9576"/>
                  </a:cubicBezTo>
                  <a:lnTo>
                    <a:pt x="17460" y="9576"/>
                  </a:lnTo>
                  <a:cubicBezTo>
                    <a:pt x="17605" y="9576"/>
                    <a:pt x="17730" y="9657"/>
                    <a:pt x="17813" y="9821"/>
                  </a:cubicBezTo>
                  <a:lnTo>
                    <a:pt x="20549" y="14663"/>
                  </a:lnTo>
                  <a:cubicBezTo>
                    <a:pt x="20673" y="14908"/>
                    <a:pt x="20673" y="15207"/>
                    <a:pt x="20549" y="15398"/>
                  </a:cubicBezTo>
                  <a:close/>
                </a:path>
              </a:pathLst>
            </a:cu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999" name="Google Shape;1999;p148"/>
            <p:cNvSpPr/>
            <p:nvPr/>
          </p:nvSpPr>
          <p:spPr>
            <a:xfrm>
              <a:off x="6947852" y="3151599"/>
              <a:ext cx="1055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Explore 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other points 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of view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000" name="Google Shape;2000;p14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85880" y="2663759"/>
            <a:ext cx="978115" cy="97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4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63193" y="3800377"/>
            <a:ext cx="978115" cy="97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4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19855" y="2640505"/>
            <a:ext cx="978115" cy="97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4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63483" y="3825899"/>
            <a:ext cx="978115" cy="97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4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485272" y="2759403"/>
            <a:ext cx="978115" cy="97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4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49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Critical Thinking - Example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011" name="Google Shape;2011;p149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12" name="Google Shape;2012;p149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Handle Objection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013" name="Google Shape;2013;p149" descr="A picture containing graphical user interfac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4177" y="1080267"/>
            <a:ext cx="8193272" cy="53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928561" y="1350937"/>
            <a:ext cx="3531851" cy="4834335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49"/>
          <p:cNvSpPr txBox="1"/>
          <p:nvPr/>
        </p:nvSpPr>
        <p:spPr>
          <a:xfrm>
            <a:off x="8400755" y="2670509"/>
            <a:ext cx="29182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C1EF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4CC1EF"/>
                </a:solidFill>
                <a:latin typeface="Montserrat"/>
                <a:ea typeface="Montserrat"/>
                <a:cs typeface="Montserrat"/>
                <a:sym typeface="Montserrat"/>
              </a:rPr>
              <a:t>Asking correct questions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6" name="Google Shape;2016;p149"/>
          <p:cNvSpPr txBox="1"/>
          <p:nvPr/>
        </p:nvSpPr>
        <p:spPr>
          <a:xfrm>
            <a:off x="8416920" y="3887775"/>
            <a:ext cx="2383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31F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7931F"/>
                </a:solidFill>
                <a:latin typeface="Montserrat"/>
                <a:ea typeface="Montserrat"/>
                <a:cs typeface="Montserrat"/>
                <a:sym typeface="Montserrat"/>
              </a:rPr>
              <a:t>Gather information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7" name="Google Shape;2017;p149"/>
          <p:cNvSpPr txBox="1"/>
          <p:nvPr/>
        </p:nvSpPr>
        <p:spPr>
          <a:xfrm>
            <a:off x="8400755" y="5098077"/>
            <a:ext cx="2383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3018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C13018"/>
                </a:solidFill>
                <a:latin typeface="Montserrat"/>
                <a:ea typeface="Montserrat"/>
                <a:cs typeface="Montserrat"/>
                <a:sym typeface="Montserrat"/>
              </a:rPr>
              <a:t>Follow procedures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18" name="Google Shape;2018;p14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15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"/>
            <a:ext cx="12192000" cy="490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50" descr="A picture containing text, clock, clipar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50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50"/>
          <p:cNvSpPr txBox="1"/>
          <p:nvPr>
            <p:ph type="title"/>
          </p:nvPr>
        </p:nvSpPr>
        <p:spPr>
          <a:xfrm>
            <a:off x="631957" y="5496951"/>
            <a:ext cx="10515600" cy="59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Closing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Growth VS Fixed Mindset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46" name="Google Shape;546;p88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Customer Experience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47" name="Google Shape;547;p88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sp>
        <p:nvSpPr>
          <p:cNvPr id="548" name="Google Shape;548;p88"/>
          <p:cNvSpPr/>
          <p:nvPr/>
        </p:nvSpPr>
        <p:spPr>
          <a:xfrm>
            <a:off x="7037537" y="1398996"/>
            <a:ext cx="3021900" cy="5356800"/>
          </a:xfrm>
          <a:prstGeom prst="roundRect">
            <a:avLst>
              <a:gd name="adj" fmla="val 3265"/>
            </a:avLst>
          </a:prstGeom>
          <a:solidFill>
            <a:srgbClr val="FFFFFF"/>
          </a:solidFill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49" name="Google Shape;549;p88"/>
          <p:cNvGrpSpPr/>
          <p:nvPr/>
        </p:nvGrpSpPr>
        <p:grpSpPr>
          <a:xfrm>
            <a:off x="6913522" y="1089451"/>
            <a:ext cx="3265330" cy="520340"/>
            <a:chOff x="316386" y="1176702"/>
            <a:chExt cx="2099081" cy="382772"/>
          </a:xfrm>
        </p:grpSpPr>
        <p:sp>
          <p:nvSpPr>
            <p:cNvPr id="550" name="Google Shape;550;p88"/>
            <p:cNvSpPr/>
            <p:nvPr/>
          </p:nvSpPr>
          <p:spPr>
            <a:xfrm>
              <a:off x="316386" y="1232978"/>
              <a:ext cx="2099081" cy="27022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1" name="Google Shape;551;p88"/>
            <p:cNvSpPr txBox="1"/>
            <p:nvPr/>
          </p:nvSpPr>
          <p:spPr>
            <a:xfrm>
              <a:off x="629021" y="1176702"/>
              <a:ext cx="1473812" cy="382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Growth Mindset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52" name="Google Shape;552;p88"/>
          <p:cNvSpPr/>
          <p:nvPr/>
        </p:nvSpPr>
        <p:spPr>
          <a:xfrm>
            <a:off x="335328" y="4089995"/>
            <a:ext cx="4203600" cy="1976400"/>
          </a:xfrm>
          <a:prstGeom prst="roundRect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53" name="Google Shape;553;p88"/>
          <p:cNvSpPr/>
          <p:nvPr/>
        </p:nvSpPr>
        <p:spPr>
          <a:xfrm>
            <a:off x="587110" y="4342473"/>
            <a:ext cx="3700200" cy="14712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82875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554" name="Google Shape;554;p88"/>
          <p:cNvGrpSpPr/>
          <p:nvPr/>
        </p:nvGrpSpPr>
        <p:grpSpPr>
          <a:xfrm>
            <a:off x="2815708" y="4342428"/>
            <a:ext cx="1471294" cy="1471294"/>
            <a:chOff x="4856038" y="1339732"/>
            <a:chExt cx="1103498" cy="1103498"/>
          </a:xfrm>
        </p:grpSpPr>
        <p:sp>
          <p:nvSpPr>
            <p:cNvPr id="555" name="Google Shape;555;p88"/>
            <p:cNvSpPr/>
            <p:nvPr/>
          </p:nvSpPr>
          <p:spPr>
            <a:xfrm>
              <a:off x="4856038" y="1339732"/>
              <a:ext cx="1103498" cy="110349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6" name="Google Shape;556;p88"/>
            <p:cNvSpPr/>
            <p:nvPr/>
          </p:nvSpPr>
          <p:spPr>
            <a:xfrm>
              <a:off x="4856038" y="1339897"/>
              <a:ext cx="548484" cy="1103169"/>
            </a:xfrm>
            <a:custGeom>
              <a:avLst/>
              <a:gdLst/>
              <a:ahLst/>
              <a:cxnLst/>
              <a:rect l="l" t="t" r="r" b="b"/>
              <a:pathLst>
                <a:path w="825909" h="1661156" extrusionOk="0">
                  <a:moveTo>
                    <a:pt x="825909" y="0"/>
                  </a:moveTo>
                  <a:lnTo>
                    <a:pt x="825909" y="1661156"/>
                  </a:lnTo>
                  <a:lnTo>
                    <a:pt x="745879" y="1657115"/>
                  </a:lnTo>
                  <a:cubicBezTo>
                    <a:pt x="326930" y="1614568"/>
                    <a:pt x="0" y="1260753"/>
                    <a:pt x="0" y="830578"/>
                  </a:cubicBezTo>
                  <a:cubicBezTo>
                    <a:pt x="0" y="400403"/>
                    <a:pt x="326930" y="46588"/>
                    <a:pt x="745879" y="40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57" name="Google Shape;557;p88"/>
          <p:cNvSpPr/>
          <p:nvPr/>
        </p:nvSpPr>
        <p:spPr>
          <a:xfrm>
            <a:off x="636684" y="4834239"/>
            <a:ext cx="220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Growth Mindset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8" name="Google Shape;558;p88"/>
          <p:cNvSpPr/>
          <p:nvPr/>
        </p:nvSpPr>
        <p:spPr>
          <a:xfrm>
            <a:off x="5617251" y="1645197"/>
            <a:ext cx="1581372" cy="647883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Skills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9" name="Google Shape;559;p88"/>
          <p:cNvSpPr txBox="1"/>
          <p:nvPr/>
        </p:nvSpPr>
        <p:spPr>
          <a:xfrm>
            <a:off x="7178156" y="1509178"/>
            <a:ext cx="2840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At first it’s hard, but I will improve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Persistence is key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Comes from hard work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0" name="Google Shape;560;p88"/>
          <p:cNvSpPr/>
          <p:nvPr/>
        </p:nvSpPr>
        <p:spPr>
          <a:xfrm>
            <a:off x="5637719" y="2625997"/>
            <a:ext cx="1581372" cy="647883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Challenges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1" name="Google Shape;561;p88"/>
          <p:cNvSpPr txBox="1"/>
          <p:nvPr/>
        </p:nvSpPr>
        <p:spPr>
          <a:xfrm>
            <a:off x="7198623" y="2432325"/>
            <a:ext cx="3429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Should be embraced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Facing fears with curiosity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 opportunity to grow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2" name="Google Shape;562;p88"/>
          <p:cNvSpPr/>
          <p:nvPr/>
        </p:nvSpPr>
        <p:spPr>
          <a:xfrm>
            <a:off x="5637719" y="3690055"/>
            <a:ext cx="1581372" cy="647883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Effort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3" name="Google Shape;563;p88"/>
          <p:cNvSpPr txBox="1"/>
          <p:nvPr/>
        </p:nvSpPr>
        <p:spPr>
          <a:xfrm>
            <a:off x="7198623" y="3496383"/>
            <a:ext cx="3429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There has to be a solution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 can find a way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Long-Term focused, bigger mission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4" name="Google Shape;564;p88"/>
          <p:cNvSpPr/>
          <p:nvPr/>
        </p:nvSpPr>
        <p:spPr>
          <a:xfrm>
            <a:off x="5617251" y="4733211"/>
            <a:ext cx="1581372" cy="647883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Feedback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5" name="Google Shape;565;p88"/>
          <p:cNvSpPr txBox="1"/>
          <p:nvPr/>
        </p:nvSpPr>
        <p:spPr>
          <a:xfrm>
            <a:off x="7178155" y="4539539"/>
            <a:ext cx="3429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Useful for my growth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Something to learn from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Identify areas to improve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6" name="Google Shape;566;p88"/>
          <p:cNvSpPr/>
          <p:nvPr/>
        </p:nvSpPr>
        <p:spPr>
          <a:xfrm>
            <a:off x="5617249" y="5797268"/>
            <a:ext cx="1581372" cy="647883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Setbacks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7" name="Google Shape;567;p88"/>
          <p:cNvSpPr txBox="1"/>
          <p:nvPr/>
        </p:nvSpPr>
        <p:spPr>
          <a:xfrm>
            <a:off x="7178155" y="5569575"/>
            <a:ext cx="3429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Take responsibility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Accountable for my actions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Reflect, review &amp; go again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68" name="Google Shape;568;p8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90621" y="169783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51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Tips on Closing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032" name="Google Shape;2032;p151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33" name="Google Shape;2033;p151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Closing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2034" name="Google Shape;2034;p151"/>
          <p:cNvGrpSpPr/>
          <p:nvPr/>
        </p:nvGrpSpPr>
        <p:grpSpPr>
          <a:xfrm>
            <a:off x="824428" y="1801288"/>
            <a:ext cx="3075221" cy="3521784"/>
            <a:chOff x="618321" y="1350966"/>
            <a:chExt cx="2306416" cy="2641338"/>
          </a:xfrm>
        </p:grpSpPr>
        <p:grpSp>
          <p:nvGrpSpPr>
            <p:cNvPr id="2035" name="Google Shape;2035;p151"/>
            <p:cNvGrpSpPr/>
            <p:nvPr/>
          </p:nvGrpSpPr>
          <p:grpSpPr>
            <a:xfrm>
              <a:off x="618321" y="1350966"/>
              <a:ext cx="2306416" cy="2641338"/>
              <a:chOff x="1465484" y="1258309"/>
              <a:chExt cx="2674635" cy="3453130"/>
            </a:xfrm>
          </p:grpSpPr>
          <p:sp>
            <p:nvSpPr>
              <p:cNvPr id="2036" name="Google Shape;2036;p151"/>
              <p:cNvSpPr/>
              <p:nvPr/>
            </p:nvSpPr>
            <p:spPr>
              <a:xfrm>
                <a:off x="1465484" y="1258309"/>
                <a:ext cx="2674635" cy="3453130"/>
              </a:xfrm>
              <a:custGeom>
                <a:avLst/>
                <a:gdLst/>
                <a:ahLst/>
                <a:cxnLst/>
                <a:rect l="l" t="t" r="r" b="b"/>
                <a:pathLst>
                  <a:path w="21590" h="21600" extrusionOk="0">
                    <a:moveTo>
                      <a:pt x="20524" y="0"/>
                    </a:moveTo>
                    <a:lnTo>
                      <a:pt x="5505" y="0"/>
                    </a:lnTo>
                    <a:cubicBezTo>
                      <a:pt x="2471" y="0"/>
                      <a:pt x="0" y="1907"/>
                      <a:pt x="0" y="4266"/>
                    </a:cubicBezTo>
                    <a:lnTo>
                      <a:pt x="0" y="20663"/>
                    </a:lnTo>
                    <a:cubicBezTo>
                      <a:pt x="0" y="21179"/>
                      <a:pt x="543" y="21600"/>
                      <a:pt x="1210" y="21600"/>
                    </a:cubicBezTo>
                    <a:lnTo>
                      <a:pt x="20380" y="21600"/>
                    </a:lnTo>
                    <a:cubicBezTo>
                      <a:pt x="21046" y="21600"/>
                      <a:pt x="21590" y="21179"/>
                      <a:pt x="21590" y="20663"/>
                    </a:cubicBezTo>
                    <a:lnTo>
                      <a:pt x="21590" y="842"/>
                    </a:lnTo>
                    <a:cubicBezTo>
                      <a:pt x="21600" y="365"/>
                      <a:pt x="21118" y="0"/>
                      <a:pt x="20524" y="0"/>
                    </a:cubicBezTo>
                    <a:close/>
                    <a:moveTo>
                      <a:pt x="9975" y="7841"/>
                    </a:moveTo>
                    <a:lnTo>
                      <a:pt x="5454" y="7841"/>
                    </a:lnTo>
                    <a:cubicBezTo>
                      <a:pt x="2952" y="7841"/>
                      <a:pt x="933" y="6268"/>
                      <a:pt x="933" y="4337"/>
                    </a:cubicBezTo>
                    <a:cubicBezTo>
                      <a:pt x="933" y="2399"/>
                      <a:pt x="2963" y="834"/>
                      <a:pt x="5454" y="834"/>
                    </a:cubicBezTo>
                    <a:cubicBezTo>
                      <a:pt x="7945" y="834"/>
                      <a:pt x="9975" y="2407"/>
                      <a:pt x="9975" y="4337"/>
                    </a:cubicBezTo>
                    <a:lnTo>
                      <a:pt x="9975" y="7841"/>
                    </a:lnTo>
                    <a:close/>
                  </a:path>
                </a:pathLst>
              </a:custGeom>
              <a:solidFill>
                <a:srgbClr val="F7931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4000"/>
                  <a:buFont typeface="Arial" panose="020B0604020202020204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37" name="Google Shape;2037;p151"/>
              <p:cNvSpPr/>
              <p:nvPr/>
            </p:nvSpPr>
            <p:spPr>
              <a:xfrm>
                <a:off x="2443384" y="1385309"/>
                <a:ext cx="1573529" cy="112014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432" y="0"/>
                    </a:moveTo>
                    <a:lnTo>
                      <a:pt x="0" y="0"/>
                    </a:lnTo>
                    <a:cubicBezTo>
                      <a:pt x="2737" y="2082"/>
                      <a:pt x="4602" y="6147"/>
                      <a:pt x="4602" y="10800"/>
                    </a:cubicBezTo>
                    <a:lnTo>
                      <a:pt x="4602" y="21600"/>
                    </a:lnTo>
                    <a:lnTo>
                      <a:pt x="21600" y="21600"/>
                    </a:lnTo>
                    <a:lnTo>
                      <a:pt x="21600" y="1616"/>
                    </a:lnTo>
                    <a:cubicBezTo>
                      <a:pt x="21600" y="735"/>
                      <a:pt x="21077" y="0"/>
                      <a:pt x="20432" y="0"/>
                    </a:cubicBezTo>
                    <a:close/>
                  </a:path>
                </a:pathLst>
              </a:custGeom>
              <a:solidFill>
                <a:srgbClr val="C96F07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4000"/>
                  <a:buFont typeface="Arial" panose="020B0604020202020204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038" name="Google Shape;2038;p151"/>
            <p:cNvSpPr txBox="1"/>
            <p:nvPr/>
          </p:nvSpPr>
          <p:spPr>
            <a:xfrm>
              <a:off x="1766944" y="1733754"/>
              <a:ext cx="10515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Recap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039" name="Google Shape;2039;p151"/>
          <p:cNvSpPr txBox="1"/>
          <p:nvPr/>
        </p:nvSpPr>
        <p:spPr>
          <a:xfrm>
            <a:off x="824428" y="3261955"/>
            <a:ext cx="29337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3810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 panose="020B0502040504020204"/>
              <a:buChar char="❑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Resolve issues that  customers face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10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 panose="020B0502040504020204"/>
              <a:buNone/>
            </a:pP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810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 panose="020B0502040504020204"/>
              <a:buChar char="❑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Inquire customer that the issue has been resolved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40" name="Google Shape;2040;p151"/>
          <p:cNvGrpSpPr/>
          <p:nvPr/>
        </p:nvGrpSpPr>
        <p:grpSpPr>
          <a:xfrm>
            <a:off x="4443181" y="1801288"/>
            <a:ext cx="3185780" cy="3521784"/>
            <a:chOff x="3332386" y="1350966"/>
            <a:chExt cx="2389335" cy="2641338"/>
          </a:xfrm>
        </p:grpSpPr>
        <p:grpSp>
          <p:nvGrpSpPr>
            <p:cNvPr id="2041" name="Google Shape;2041;p151"/>
            <p:cNvGrpSpPr/>
            <p:nvPr/>
          </p:nvGrpSpPr>
          <p:grpSpPr>
            <a:xfrm>
              <a:off x="3332386" y="1350966"/>
              <a:ext cx="2306416" cy="2641338"/>
              <a:chOff x="1465484" y="1258309"/>
              <a:chExt cx="2674635" cy="3453130"/>
            </a:xfrm>
          </p:grpSpPr>
          <p:sp>
            <p:nvSpPr>
              <p:cNvPr id="2042" name="Google Shape;2042;p151"/>
              <p:cNvSpPr/>
              <p:nvPr/>
            </p:nvSpPr>
            <p:spPr>
              <a:xfrm>
                <a:off x="1465484" y="1258309"/>
                <a:ext cx="2674635" cy="3453130"/>
              </a:xfrm>
              <a:custGeom>
                <a:avLst/>
                <a:gdLst/>
                <a:ahLst/>
                <a:cxnLst/>
                <a:rect l="l" t="t" r="r" b="b"/>
                <a:pathLst>
                  <a:path w="21590" h="21600" extrusionOk="0">
                    <a:moveTo>
                      <a:pt x="20524" y="0"/>
                    </a:moveTo>
                    <a:lnTo>
                      <a:pt x="5505" y="0"/>
                    </a:lnTo>
                    <a:cubicBezTo>
                      <a:pt x="2471" y="0"/>
                      <a:pt x="0" y="1907"/>
                      <a:pt x="0" y="4266"/>
                    </a:cubicBezTo>
                    <a:lnTo>
                      <a:pt x="0" y="20663"/>
                    </a:lnTo>
                    <a:cubicBezTo>
                      <a:pt x="0" y="21179"/>
                      <a:pt x="543" y="21600"/>
                      <a:pt x="1210" y="21600"/>
                    </a:cubicBezTo>
                    <a:lnTo>
                      <a:pt x="20380" y="21600"/>
                    </a:lnTo>
                    <a:cubicBezTo>
                      <a:pt x="21046" y="21600"/>
                      <a:pt x="21590" y="21179"/>
                      <a:pt x="21590" y="20663"/>
                    </a:cubicBezTo>
                    <a:lnTo>
                      <a:pt x="21590" y="842"/>
                    </a:lnTo>
                    <a:cubicBezTo>
                      <a:pt x="21600" y="365"/>
                      <a:pt x="21118" y="0"/>
                      <a:pt x="20524" y="0"/>
                    </a:cubicBezTo>
                    <a:close/>
                    <a:moveTo>
                      <a:pt x="9975" y="7841"/>
                    </a:moveTo>
                    <a:lnTo>
                      <a:pt x="5454" y="7841"/>
                    </a:lnTo>
                    <a:cubicBezTo>
                      <a:pt x="2952" y="7841"/>
                      <a:pt x="933" y="6268"/>
                      <a:pt x="933" y="4337"/>
                    </a:cubicBezTo>
                    <a:cubicBezTo>
                      <a:pt x="933" y="2399"/>
                      <a:pt x="2963" y="834"/>
                      <a:pt x="5454" y="834"/>
                    </a:cubicBezTo>
                    <a:cubicBezTo>
                      <a:pt x="7945" y="834"/>
                      <a:pt x="9975" y="2407"/>
                      <a:pt x="9975" y="4337"/>
                    </a:cubicBezTo>
                    <a:lnTo>
                      <a:pt x="9975" y="7841"/>
                    </a:lnTo>
                    <a:close/>
                  </a:path>
                </a:pathLst>
              </a:custGeom>
              <a:solidFill>
                <a:srgbClr val="4BC2E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4000"/>
                  <a:buFont typeface="Arial" panose="020B0604020202020204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3" name="Google Shape;2043;p151"/>
              <p:cNvSpPr/>
              <p:nvPr/>
            </p:nvSpPr>
            <p:spPr>
              <a:xfrm>
                <a:off x="2443384" y="1385309"/>
                <a:ext cx="1573529" cy="112014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432" y="0"/>
                    </a:moveTo>
                    <a:lnTo>
                      <a:pt x="0" y="0"/>
                    </a:lnTo>
                    <a:cubicBezTo>
                      <a:pt x="2737" y="2082"/>
                      <a:pt x="4602" y="6147"/>
                      <a:pt x="4602" y="10800"/>
                    </a:cubicBezTo>
                    <a:lnTo>
                      <a:pt x="4602" y="21600"/>
                    </a:lnTo>
                    <a:lnTo>
                      <a:pt x="21600" y="21600"/>
                    </a:lnTo>
                    <a:lnTo>
                      <a:pt x="21600" y="1616"/>
                    </a:lnTo>
                    <a:cubicBezTo>
                      <a:pt x="21600" y="735"/>
                      <a:pt x="21077" y="0"/>
                      <a:pt x="20432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4000"/>
                  <a:buFont typeface="Arial" panose="020B0604020202020204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044" name="Google Shape;2044;p151"/>
            <p:cNvSpPr txBox="1"/>
            <p:nvPr/>
          </p:nvSpPr>
          <p:spPr>
            <a:xfrm>
              <a:off x="4272577" y="1739561"/>
              <a:ext cx="14491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Recommend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045" name="Google Shape;2045;p151"/>
          <p:cNvSpPr txBox="1"/>
          <p:nvPr/>
        </p:nvSpPr>
        <p:spPr>
          <a:xfrm>
            <a:off x="4443181" y="3261955"/>
            <a:ext cx="29337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3810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 panose="020B0502040504020204"/>
              <a:buChar char="❑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Remind customers that if they require assistance, they can always access our online database (which is available 24 hours daily)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46" name="Google Shape;2046;p151"/>
          <p:cNvGrpSpPr/>
          <p:nvPr/>
        </p:nvGrpSpPr>
        <p:grpSpPr>
          <a:xfrm>
            <a:off x="8061935" y="1801288"/>
            <a:ext cx="3212673" cy="3521784"/>
            <a:chOff x="6046451" y="1350966"/>
            <a:chExt cx="2409505" cy="2641338"/>
          </a:xfrm>
        </p:grpSpPr>
        <p:grpSp>
          <p:nvGrpSpPr>
            <p:cNvPr id="2047" name="Google Shape;2047;p151"/>
            <p:cNvGrpSpPr/>
            <p:nvPr/>
          </p:nvGrpSpPr>
          <p:grpSpPr>
            <a:xfrm>
              <a:off x="6046451" y="1350966"/>
              <a:ext cx="2306416" cy="2641338"/>
              <a:chOff x="1465484" y="1258309"/>
              <a:chExt cx="2674635" cy="3453130"/>
            </a:xfrm>
          </p:grpSpPr>
          <p:sp>
            <p:nvSpPr>
              <p:cNvPr id="2048" name="Google Shape;2048;p151"/>
              <p:cNvSpPr/>
              <p:nvPr/>
            </p:nvSpPr>
            <p:spPr>
              <a:xfrm>
                <a:off x="1465484" y="1258309"/>
                <a:ext cx="2674635" cy="3453130"/>
              </a:xfrm>
              <a:custGeom>
                <a:avLst/>
                <a:gdLst/>
                <a:ahLst/>
                <a:cxnLst/>
                <a:rect l="l" t="t" r="r" b="b"/>
                <a:pathLst>
                  <a:path w="21590" h="21600" extrusionOk="0">
                    <a:moveTo>
                      <a:pt x="20524" y="0"/>
                    </a:moveTo>
                    <a:lnTo>
                      <a:pt x="5505" y="0"/>
                    </a:lnTo>
                    <a:cubicBezTo>
                      <a:pt x="2471" y="0"/>
                      <a:pt x="0" y="1907"/>
                      <a:pt x="0" y="4266"/>
                    </a:cubicBezTo>
                    <a:lnTo>
                      <a:pt x="0" y="20663"/>
                    </a:lnTo>
                    <a:cubicBezTo>
                      <a:pt x="0" y="21179"/>
                      <a:pt x="543" y="21600"/>
                      <a:pt x="1210" y="21600"/>
                    </a:cubicBezTo>
                    <a:lnTo>
                      <a:pt x="20380" y="21600"/>
                    </a:lnTo>
                    <a:cubicBezTo>
                      <a:pt x="21046" y="21600"/>
                      <a:pt x="21590" y="21179"/>
                      <a:pt x="21590" y="20663"/>
                    </a:cubicBezTo>
                    <a:lnTo>
                      <a:pt x="21590" y="842"/>
                    </a:lnTo>
                    <a:cubicBezTo>
                      <a:pt x="21600" y="365"/>
                      <a:pt x="21118" y="0"/>
                      <a:pt x="20524" y="0"/>
                    </a:cubicBezTo>
                    <a:close/>
                    <a:moveTo>
                      <a:pt x="9975" y="7841"/>
                    </a:moveTo>
                    <a:lnTo>
                      <a:pt x="5454" y="7841"/>
                    </a:lnTo>
                    <a:cubicBezTo>
                      <a:pt x="2952" y="7841"/>
                      <a:pt x="933" y="6268"/>
                      <a:pt x="933" y="4337"/>
                    </a:cubicBezTo>
                    <a:cubicBezTo>
                      <a:pt x="933" y="2399"/>
                      <a:pt x="2963" y="834"/>
                      <a:pt x="5454" y="834"/>
                    </a:cubicBezTo>
                    <a:cubicBezTo>
                      <a:pt x="7945" y="834"/>
                      <a:pt x="9975" y="2407"/>
                      <a:pt x="9975" y="4337"/>
                    </a:cubicBezTo>
                    <a:lnTo>
                      <a:pt x="9975" y="7841"/>
                    </a:lnTo>
                    <a:close/>
                  </a:path>
                </a:pathLst>
              </a:custGeom>
              <a:solidFill>
                <a:srgbClr val="9CFF8A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4000"/>
                  <a:buFont typeface="Arial" panose="020B0604020202020204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9" name="Google Shape;2049;p151"/>
              <p:cNvSpPr/>
              <p:nvPr/>
            </p:nvSpPr>
            <p:spPr>
              <a:xfrm>
                <a:off x="2443384" y="1385309"/>
                <a:ext cx="1573529" cy="112014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432" y="0"/>
                    </a:moveTo>
                    <a:lnTo>
                      <a:pt x="0" y="0"/>
                    </a:lnTo>
                    <a:cubicBezTo>
                      <a:pt x="2737" y="2082"/>
                      <a:pt x="4602" y="6147"/>
                      <a:pt x="4602" y="10800"/>
                    </a:cubicBezTo>
                    <a:lnTo>
                      <a:pt x="4602" y="21600"/>
                    </a:lnTo>
                    <a:lnTo>
                      <a:pt x="21600" y="21600"/>
                    </a:lnTo>
                    <a:lnTo>
                      <a:pt x="21600" y="1616"/>
                    </a:lnTo>
                    <a:cubicBezTo>
                      <a:pt x="21600" y="735"/>
                      <a:pt x="21077" y="0"/>
                      <a:pt x="20432" y="0"/>
                    </a:cubicBezTo>
                    <a:close/>
                  </a:path>
                </a:pathLst>
              </a:custGeom>
              <a:solidFill>
                <a:srgbClr val="A2B96A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4000"/>
                  <a:buFont typeface="Arial" panose="020B0604020202020204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050" name="Google Shape;2050;p151"/>
            <p:cNvSpPr txBox="1"/>
            <p:nvPr/>
          </p:nvSpPr>
          <p:spPr>
            <a:xfrm>
              <a:off x="7006812" y="1734299"/>
              <a:ext cx="14491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Rate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051" name="Google Shape;2051;p151"/>
          <p:cNvSpPr txBox="1"/>
          <p:nvPr/>
        </p:nvSpPr>
        <p:spPr>
          <a:xfrm>
            <a:off x="8203593" y="3225628"/>
            <a:ext cx="29337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3810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 panose="020B0502040504020204"/>
              <a:buChar char="❑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Remind customers to rate us, as this will help us continue to improve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10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 panose="020B0502040504020204"/>
              <a:buNone/>
            </a:pP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810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 panose="020B0502040504020204"/>
              <a:buNone/>
            </a:pP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052" name="Google Shape;2052;p15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65278" y="2010788"/>
            <a:ext cx="980050" cy="9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5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4895025" y="2101000"/>
            <a:ext cx="633263" cy="79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15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466800" y="2100988"/>
            <a:ext cx="791775" cy="7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52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Tips on Closing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061" name="Google Shape;2061;p152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62" name="Google Shape;2062;p152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Closing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2063" name="Google Shape;2063;p152"/>
          <p:cNvGrpSpPr/>
          <p:nvPr/>
        </p:nvGrpSpPr>
        <p:grpSpPr>
          <a:xfrm>
            <a:off x="768317" y="1525156"/>
            <a:ext cx="3114631" cy="2111613"/>
            <a:chOff x="554892" y="1129441"/>
            <a:chExt cx="2336032" cy="1583749"/>
          </a:xfrm>
        </p:grpSpPr>
        <p:sp>
          <p:nvSpPr>
            <p:cNvPr id="2064" name="Google Shape;2064;p152"/>
            <p:cNvSpPr/>
            <p:nvPr/>
          </p:nvSpPr>
          <p:spPr>
            <a:xfrm>
              <a:off x="554892" y="1129441"/>
              <a:ext cx="2336032" cy="1583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86" y="20675"/>
                  </a:moveTo>
                  <a:cubicBezTo>
                    <a:pt x="15091" y="20101"/>
                    <a:pt x="15199" y="19467"/>
                    <a:pt x="15199" y="18842"/>
                  </a:cubicBezTo>
                  <a:cubicBezTo>
                    <a:pt x="15199" y="18696"/>
                    <a:pt x="15193" y="18553"/>
                    <a:pt x="15182" y="18414"/>
                  </a:cubicBezTo>
                  <a:cubicBezTo>
                    <a:pt x="15073" y="17097"/>
                    <a:pt x="14060" y="16095"/>
                    <a:pt x="12858" y="16095"/>
                  </a:cubicBezTo>
                  <a:lnTo>
                    <a:pt x="3257" y="16095"/>
                  </a:lnTo>
                  <a:cubicBezTo>
                    <a:pt x="1431" y="16095"/>
                    <a:pt x="0" y="14571"/>
                    <a:pt x="0" y="12627"/>
                  </a:cubicBezTo>
                  <a:lnTo>
                    <a:pt x="0" y="3485"/>
                  </a:lnTo>
                  <a:cubicBezTo>
                    <a:pt x="0" y="1530"/>
                    <a:pt x="1431" y="0"/>
                    <a:pt x="3257" y="0"/>
                  </a:cubicBezTo>
                  <a:lnTo>
                    <a:pt x="18575" y="0"/>
                  </a:lnTo>
                  <a:cubicBezTo>
                    <a:pt x="20328" y="0"/>
                    <a:pt x="21600" y="1466"/>
                    <a:pt x="21600" y="3485"/>
                  </a:cubicBezTo>
                  <a:lnTo>
                    <a:pt x="21600" y="12627"/>
                  </a:lnTo>
                  <a:cubicBezTo>
                    <a:pt x="21600" y="14637"/>
                    <a:pt x="20328" y="16095"/>
                    <a:pt x="18575" y="16095"/>
                  </a:cubicBezTo>
                  <a:lnTo>
                    <a:pt x="18575" y="16095"/>
                  </a:lnTo>
                  <a:cubicBezTo>
                    <a:pt x="18306" y="16095"/>
                    <a:pt x="18079" y="16320"/>
                    <a:pt x="18056" y="16615"/>
                  </a:cubicBezTo>
                  <a:cubicBezTo>
                    <a:pt x="17898" y="18526"/>
                    <a:pt x="16892" y="20225"/>
                    <a:pt x="15352" y="21131"/>
                  </a:cubicBezTo>
                  <a:lnTo>
                    <a:pt x="14555" y="21600"/>
                  </a:lnTo>
                  <a:lnTo>
                    <a:pt x="14886" y="20675"/>
                  </a:ln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rgbClr val="E69138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65725" tIns="121900" rIns="365725" bIns="508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5" name="Google Shape;2065;p152"/>
            <p:cNvSpPr txBox="1"/>
            <p:nvPr/>
          </p:nvSpPr>
          <p:spPr>
            <a:xfrm>
              <a:off x="691174" y="1301484"/>
              <a:ext cx="2063400" cy="10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“We hope you will find our recommendations useful in regards to your enquiry.”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066" name="Google Shape;2066;p152"/>
          <p:cNvSpPr/>
          <p:nvPr/>
        </p:nvSpPr>
        <p:spPr>
          <a:xfrm>
            <a:off x="1099028" y="3800876"/>
            <a:ext cx="1596900" cy="3930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Recap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67" name="Google Shape;2067;p152"/>
          <p:cNvGrpSpPr/>
          <p:nvPr/>
        </p:nvGrpSpPr>
        <p:grpSpPr>
          <a:xfrm>
            <a:off x="768237" y="4357982"/>
            <a:ext cx="3114807" cy="2154799"/>
            <a:chOff x="596921" y="3060770"/>
            <a:chExt cx="2114314" cy="1616140"/>
          </a:xfrm>
        </p:grpSpPr>
        <p:sp>
          <p:nvSpPr>
            <p:cNvPr id="2068" name="Google Shape;2068;p152"/>
            <p:cNvSpPr/>
            <p:nvPr/>
          </p:nvSpPr>
          <p:spPr>
            <a:xfrm rot="10800000" flipH="1">
              <a:off x="596921" y="3060770"/>
              <a:ext cx="2114314" cy="1616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86" y="20675"/>
                  </a:moveTo>
                  <a:cubicBezTo>
                    <a:pt x="15091" y="20101"/>
                    <a:pt x="15199" y="19467"/>
                    <a:pt x="15199" y="18842"/>
                  </a:cubicBezTo>
                  <a:cubicBezTo>
                    <a:pt x="15199" y="18696"/>
                    <a:pt x="15193" y="18553"/>
                    <a:pt x="15182" y="18414"/>
                  </a:cubicBezTo>
                  <a:cubicBezTo>
                    <a:pt x="15073" y="17097"/>
                    <a:pt x="14060" y="16095"/>
                    <a:pt x="12858" y="16095"/>
                  </a:cubicBezTo>
                  <a:lnTo>
                    <a:pt x="3257" y="16095"/>
                  </a:lnTo>
                  <a:cubicBezTo>
                    <a:pt x="1431" y="16095"/>
                    <a:pt x="0" y="14571"/>
                    <a:pt x="0" y="12627"/>
                  </a:cubicBezTo>
                  <a:lnTo>
                    <a:pt x="0" y="3485"/>
                  </a:lnTo>
                  <a:cubicBezTo>
                    <a:pt x="0" y="1530"/>
                    <a:pt x="1431" y="0"/>
                    <a:pt x="3257" y="0"/>
                  </a:cubicBezTo>
                  <a:lnTo>
                    <a:pt x="18575" y="0"/>
                  </a:lnTo>
                  <a:cubicBezTo>
                    <a:pt x="20328" y="0"/>
                    <a:pt x="21600" y="1466"/>
                    <a:pt x="21600" y="3485"/>
                  </a:cubicBezTo>
                  <a:lnTo>
                    <a:pt x="21600" y="12627"/>
                  </a:lnTo>
                  <a:cubicBezTo>
                    <a:pt x="21600" y="14637"/>
                    <a:pt x="20328" y="16095"/>
                    <a:pt x="18575" y="16095"/>
                  </a:cubicBezTo>
                  <a:lnTo>
                    <a:pt x="18575" y="16095"/>
                  </a:lnTo>
                  <a:cubicBezTo>
                    <a:pt x="18306" y="16095"/>
                    <a:pt x="18079" y="16320"/>
                    <a:pt x="18056" y="16615"/>
                  </a:cubicBezTo>
                  <a:cubicBezTo>
                    <a:pt x="17898" y="18526"/>
                    <a:pt x="16892" y="20225"/>
                    <a:pt x="15352" y="21131"/>
                  </a:cubicBezTo>
                  <a:lnTo>
                    <a:pt x="14555" y="21600"/>
                  </a:lnTo>
                  <a:lnTo>
                    <a:pt x="14886" y="20675"/>
                  </a:ln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rgbClr val="E69138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65725" tIns="121900" rIns="365725" bIns="508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9" name="Google Shape;2069;p152"/>
            <p:cNvSpPr txBox="1"/>
            <p:nvPr/>
          </p:nvSpPr>
          <p:spPr>
            <a:xfrm>
              <a:off x="642453" y="3733680"/>
              <a:ext cx="20232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“Is there anything else I can help you with today?”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070" name="Google Shape;2070;p152"/>
          <p:cNvSpPr/>
          <p:nvPr/>
        </p:nvSpPr>
        <p:spPr>
          <a:xfrm>
            <a:off x="5154612" y="3800807"/>
            <a:ext cx="1596900" cy="3930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Recommend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71" name="Google Shape;2071;p152"/>
          <p:cNvGrpSpPr/>
          <p:nvPr/>
        </p:nvGrpSpPr>
        <p:grpSpPr>
          <a:xfrm>
            <a:off x="4375529" y="1525156"/>
            <a:ext cx="3159222" cy="2013695"/>
            <a:chOff x="3306901" y="936098"/>
            <a:chExt cx="2369476" cy="1510309"/>
          </a:xfrm>
        </p:grpSpPr>
        <p:sp>
          <p:nvSpPr>
            <p:cNvPr id="2072" name="Google Shape;2072;p152"/>
            <p:cNvSpPr/>
            <p:nvPr/>
          </p:nvSpPr>
          <p:spPr>
            <a:xfrm>
              <a:off x="3306901" y="936098"/>
              <a:ext cx="2369476" cy="1510309"/>
            </a:xfrm>
            <a:custGeom>
              <a:avLst/>
              <a:gdLst/>
              <a:ahLst/>
              <a:cxnLst/>
              <a:rect l="l" t="t" r="r" b="b"/>
              <a:pathLst>
                <a:path w="2273862" h="1411706" extrusionOk="0">
                  <a:moveTo>
                    <a:pt x="174007" y="0"/>
                  </a:moveTo>
                  <a:lnTo>
                    <a:pt x="2099855" y="0"/>
                  </a:lnTo>
                  <a:cubicBezTo>
                    <a:pt x="2195956" y="0"/>
                    <a:pt x="2273862" y="77906"/>
                    <a:pt x="2273862" y="174007"/>
                  </a:cubicBezTo>
                  <a:lnTo>
                    <a:pt x="2273862" y="870015"/>
                  </a:lnTo>
                  <a:cubicBezTo>
                    <a:pt x="2273862" y="966116"/>
                    <a:pt x="2195956" y="1044022"/>
                    <a:pt x="2099855" y="1044022"/>
                  </a:cubicBezTo>
                  <a:lnTo>
                    <a:pt x="1339300" y="1044022"/>
                  </a:lnTo>
                  <a:lnTo>
                    <a:pt x="1104563" y="1411706"/>
                  </a:lnTo>
                  <a:lnTo>
                    <a:pt x="869825" y="1044022"/>
                  </a:lnTo>
                  <a:lnTo>
                    <a:pt x="174007" y="1044022"/>
                  </a:lnTo>
                  <a:cubicBezTo>
                    <a:pt x="77906" y="1044022"/>
                    <a:pt x="0" y="966116"/>
                    <a:pt x="0" y="870015"/>
                  </a:cubicBezTo>
                  <a:lnTo>
                    <a:pt x="0" y="174007"/>
                  </a:lnTo>
                  <a:cubicBezTo>
                    <a:pt x="0" y="77906"/>
                    <a:pt x="77906" y="0"/>
                    <a:pt x="174007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73" name="Google Shape;2073;p152"/>
            <p:cNvSpPr txBox="1"/>
            <p:nvPr/>
          </p:nvSpPr>
          <p:spPr>
            <a:xfrm>
              <a:off x="3458853" y="1186010"/>
              <a:ext cx="2063400" cy="52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“Do feel free to reach out to us with any questions.”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74" name="Google Shape;2074;p152"/>
          <p:cNvGrpSpPr/>
          <p:nvPr/>
        </p:nvGrpSpPr>
        <p:grpSpPr>
          <a:xfrm rot="10800000">
            <a:off x="4371013" y="4429960"/>
            <a:ext cx="3164025" cy="2111687"/>
            <a:chOff x="3254492" y="1049606"/>
            <a:chExt cx="2373078" cy="1396803"/>
          </a:xfrm>
        </p:grpSpPr>
        <p:sp>
          <p:nvSpPr>
            <p:cNvPr id="2075" name="Google Shape;2075;p152"/>
            <p:cNvSpPr/>
            <p:nvPr/>
          </p:nvSpPr>
          <p:spPr>
            <a:xfrm>
              <a:off x="3254492" y="1049606"/>
              <a:ext cx="2369475" cy="1396803"/>
            </a:xfrm>
            <a:custGeom>
              <a:avLst/>
              <a:gdLst/>
              <a:ahLst/>
              <a:cxnLst/>
              <a:rect l="l" t="t" r="r" b="b"/>
              <a:pathLst>
                <a:path w="2273862" h="1411706" extrusionOk="0">
                  <a:moveTo>
                    <a:pt x="174007" y="0"/>
                  </a:moveTo>
                  <a:lnTo>
                    <a:pt x="2099855" y="0"/>
                  </a:lnTo>
                  <a:cubicBezTo>
                    <a:pt x="2195956" y="0"/>
                    <a:pt x="2273862" y="77906"/>
                    <a:pt x="2273862" y="174007"/>
                  </a:cubicBezTo>
                  <a:lnTo>
                    <a:pt x="2273862" y="870015"/>
                  </a:lnTo>
                  <a:cubicBezTo>
                    <a:pt x="2273862" y="966116"/>
                    <a:pt x="2195956" y="1044022"/>
                    <a:pt x="2099855" y="1044022"/>
                  </a:cubicBezTo>
                  <a:lnTo>
                    <a:pt x="1339300" y="1044022"/>
                  </a:lnTo>
                  <a:lnTo>
                    <a:pt x="1104563" y="1411706"/>
                  </a:lnTo>
                  <a:lnTo>
                    <a:pt x="869825" y="1044022"/>
                  </a:lnTo>
                  <a:lnTo>
                    <a:pt x="174007" y="1044022"/>
                  </a:lnTo>
                  <a:cubicBezTo>
                    <a:pt x="77906" y="1044022"/>
                    <a:pt x="0" y="966116"/>
                    <a:pt x="0" y="870015"/>
                  </a:cubicBezTo>
                  <a:lnTo>
                    <a:pt x="0" y="174007"/>
                  </a:lnTo>
                  <a:cubicBezTo>
                    <a:pt x="0" y="77906"/>
                    <a:pt x="77906" y="0"/>
                    <a:pt x="174007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 panose="020B0604020202020204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76" name="Google Shape;2076;p152"/>
            <p:cNvSpPr txBox="1"/>
            <p:nvPr/>
          </p:nvSpPr>
          <p:spPr>
            <a:xfrm rot="10800000">
              <a:off x="3316070" y="1351226"/>
              <a:ext cx="23115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"Always refer to our online guide at </a:t>
              </a:r>
              <a:r>
                <a:rPr lang="en-US" sz="1500" b="0" i="0" u="none" strike="noStrike" cap="none">
                  <a:solidFill>
                    <a:srgbClr val="3C78D8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https://support.storehub.com/</a:t>
              </a: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, which is available 24 hours daily."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77" name="Google Shape;2077;p152"/>
          <p:cNvGrpSpPr/>
          <p:nvPr/>
        </p:nvGrpSpPr>
        <p:grpSpPr>
          <a:xfrm flipH="1">
            <a:off x="8264423" y="1493152"/>
            <a:ext cx="3159336" cy="2111720"/>
            <a:chOff x="524021" y="1350966"/>
            <a:chExt cx="2187300" cy="1362224"/>
          </a:xfrm>
        </p:grpSpPr>
        <p:sp>
          <p:nvSpPr>
            <p:cNvPr id="2078" name="Google Shape;2078;p152"/>
            <p:cNvSpPr/>
            <p:nvPr/>
          </p:nvSpPr>
          <p:spPr>
            <a:xfrm>
              <a:off x="554892" y="1350966"/>
              <a:ext cx="2156344" cy="13622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86" y="20675"/>
                  </a:moveTo>
                  <a:cubicBezTo>
                    <a:pt x="15091" y="20101"/>
                    <a:pt x="15199" y="19467"/>
                    <a:pt x="15199" y="18842"/>
                  </a:cubicBezTo>
                  <a:cubicBezTo>
                    <a:pt x="15199" y="18696"/>
                    <a:pt x="15193" y="18553"/>
                    <a:pt x="15182" y="18414"/>
                  </a:cubicBezTo>
                  <a:cubicBezTo>
                    <a:pt x="15073" y="17097"/>
                    <a:pt x="14060" y="16095"/>
                    <a:pt x="12858" y="16095"/>
                  </a:cubicBezTo>
                  <a:lnTo>
                    <a:pt x="3257" y="16095"/>
                  </a:lnTo>
                  <a:cubicBezTo>
                    <a:pt x="1431" y="16095"/>
                    <a:pt x="0" y="14571"/>
                    <a:pt x="0" y="12627"/>
                  </a:cubicBezTo>
                  <a:lnTo>
                    <a:pt x="0" y="3485"/>
                  </a:lnTo>
                  <a:cubicBezTo>
                    <a:pt x="0" y="1530"/>
                    <a:pt x="1431" y="0"/>
                    <a:pt x="3257" y="0"/>
                  </a:cubicBezTo>
                  <a:lnTo>
                    <a:pt x="18575" y="0"/>
                  </a:lnTo>
                  <a:cubicBezTo>
                    <a:pt x="20328" y="0"/>
                    <a:pt x="21600" y="1466"/>
                    <a:pt x="21600" y="3485"/>
                  </a:cubicBezTo>
                  <a:lnTo>
                    <a:pt x="21600" y="12627"/>
                  </a:lnTo>
                  <a:cubicBezTo>
                    <a:pt x="21600" y="14637"/>
                    <a:pt x="20328" y="16095"/>
                    <a:pt x="18575" y="16095"/>
                  </a:cubicBezTo>
                  <a:lnTo>
                    <a:pt x="18575" y="16095"/>
                  </a:lnTo>
                  <a:cubicBezTo>
                    <a:pt x="18306" y="16095"/>
                    <a:pt x="18079" y="16320"/>
                    <a:pt x="18056" y="16615"/>
                  </a:cubicBezTo>
                  <a:cubicBezTo>
                    <a:pt x="17898" y="18526"/>
                    <a:pt x="16892" y="20225"/>
                    <a:pt x="15352" y="21131"/>
                  </a:cubicBezTo>
                  <a:lnTo>
                    <a:pt x="14555" y="21600"/>
                  </a:lnTo>
                  <a:lnTo>
                    <a:pt x="14886" y="20675"/>
                  </a:ln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rgbClr val="6AA84F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65725" tIns="121900" rIns="365725" bIns="508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9" name="Google Shape;2079;p152"/>
            <p:cNvSpPr txBox="1"/>
            <p:nvPr/>
          </p:nvSpPr>
          <p:spPr>
            <a:xfrm>
              <a:off x="524021" y="1409680"/>
              <a:ext cx="2187300" cy="10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“Thank you for getting in touch with us today, we appreciate your support in choosing StoreHub to make your business awesome.”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080" name="Google Shape;2080;p152"/>
          <p:cNvSpPr/>
          <p:nvPr/>
        </p:nvSpPr>
        <p:spPr>
          <a:xfrm>
            <a:off x="9417392" y="3800729"/>
            <a:ext cx="1596900" cy="3930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Rate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81" name="Google Shape;2081;p152"/>
          <p:cNvGrpSpPr/>
          <p:nvPr/>
        </p:nvGrpSpPr>
        <p:grpSpPr>
          <a:xfrm flipH="1">
            <a:off x="8187636" y="4422719"/>
            <a:ext cx="3181747" cy="2126167"/>
            <a:chOff x="539544" y="3060769"/>
            <a:chExt cx="2171693" cy="1936400"/>
          </a:xfrm>
        </p:grpSpPr>
        <p:sp>
          <p:nvSpPr>
            <p:cNvPr id="2082" name="Google Shape;2082;p152"/>
            <p:cNvSpPr/>
            <p:nvPr/>
          </p:nvSpPr>
          <p:spPr>
            <a:xfrm rot="10800000" flipH="1">
              <a:off x="554893" y="3060769"/>
              <a:ext cx="2156344" cy="19231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86" y="20675"/>
                  </a:moveTo>
                  <a:cubicBezTo>
                    <a:pt x="15091" y="20101"/>
                    <a:pt x="15199" y="19467"/>
                    <a:pt x="15199" y="18842"/>
                  </a:cubicBezTo>
                  <a:cubicBezTo>
                    <a:pt x="15199" y="18696"/>
                    <a:pt x="15193" y="18553"/>
                    <a:pt x="15182" y="18414"/>
                  </a:cubicBezTo>
                  <a:cubicBezTo>
                    <a:pt x="15073" y="17097"/>
                    <a:pt x="14060" y="16095"/>
                    <a:pt x="12858" y="16095"/>
                  </a:cubicBezTo>
                  <a:lnTo>
                    <a:pt x="3257" y="16095"/>
                  </a:lnTo>
                  <a:cubicBezTo>
                    <a:pt x="1431" y="16095"/>
                    <a:pt x="0" y="14571"/>
                    <a:pt x="0" y="12627"/>
                  </a:cubicBezTo>
                  <a:lnTo>
                    <a:pt x="0" y="3485"/>
                  </a:lnTo>
                  <a:cubicBezTo>
                    <a:pt x="0" y="1530"/>
                    <a:pt x="1431" y="0"/>
                    <a:pt x="3257" y="0"/>
                  </a:cubicBezTo>
                  <a:lnTo>
                    <a:pt x="18575" y="0"/>
                  </a:lnTo>
                  <a:cubicBezTo>
                    <a:pt x="20328" y="0"/>
                    <a:pt x="21600" y="1466"/>
                    <a:pt x="21600" y="3485"/>
                  </a:cubicBezTo>
                  <a:lnTo>
                    <a:pt x="21600" y="12627"/>
                  </a:lnTo>
                  <a:cubicBezTo>
                    <a:pt x="21600" y="14637"/>
                    <a:pt x="20328" y="16095"/>
                    <a:pt x="18575" y="16095"/>
                  </a:cubicBezTo>
                  <a:lnTo>
                    <a:pt x="18575" y="16095"/>
                  </a:lnTo>
                  <a:cubicBezTo>
                    <a:pt x="18306" y="16095"/>
                    <a:pt x="18079" y="16320"/>
                    <a:pt x="18056" y="16615"/>
                  </a:cubicBezTo>
                  <a:cubicBezTo>
                    <a:pt x="17898" y="18526"/>
                    <a:pt x="16892" y="20225"/>
                    <a:pt x="15352" y="21131"/>
                  </a:cubicBezTo>
                  <a:lnTo>
                    <a:pt x="14555" y="21600"/>
                  </a:lnTo>
                  <a:lnTo>
                    <a:pt x="14886" y="20675"/>
                  </a:ln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rgbClr val="6AA84F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65725" tIns="121900" rIns="365725" bIns="508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 panose="020B0604020202020204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3" name="Google Shape;2083;p152"/>
            <p:cNvSpPr txBox="1"/>
            <p:nvPr/>
          </p:nvSpPr>
          <p:spPr>
            <a:xfrm>
              <a:off x="539544" y="3728469"/>
              <a:ext cx="2154600" cy="12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“You may receive a survey of our service today and we would love to hear from you.”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2084" name="Google Shape;2084;p15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53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90" name="Google Shape;2090;p153"/>
          <p:cNvSpPr txBox="1"/>
          <p:nvPr/>
        </p:nvSpPr>
        <p:spPr>
          <a:xfrm>
            <a:off x="-425761" y="7140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Quiz Time!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91" name="Google Shape;2091;p153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sp>
        <p:nvSpPr>
          <p:cNvPr id="2092" name="Google Shape;2092;p153"/>
          <p:cNvSpPr txBox="1"/>
          <p:nvPr/>
        </p:nvSpPr>
        <p:spPr>
          <a:xfrm>
            <a:off x="69940" y="677787"/>
            <a:ext cx="2188029" cy="39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93" name="Google Shape;2093;p153"/>
          <p:cNvSpPr txBox="1"/>
          <p:nvPr/>
        </p:nvSpPr>
        <p:spPr>
          <a:xfrm>
            <a:off x="1946288" y="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1C1E21"/>
                </a:solidFill>
                <a:latin typeface="Signika"/>
                <a:ea typeface="Signika"/>
                <a:cs typeface="Signika"/>
                <a:sym typeface="Signika"/>
              </a:rPr>
              <a:t>Pop Quiz</a:t>
            </a:r>
            <a:endParaRPr sz="7200" b="1" i="0" u="none" strike="noStrike" cap="none">
              <a:solidFill>
                <a:srgbClr val="666666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094" name="Google Shape;2094;p153"/>
          <p:cNvSpPr txBox="1"/>
          <p:nvPr/>
        </p:nvSpPr>
        <p:spPr>
          <a:xfrm>
            <a:off x="4412547" y="2053648"/>
            <a:ext cx="7217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Which of the following is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FALSE</a:t>
            </a:r>
            <a:r>
              <a:rPr lang="en-US" sz="20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about critical thinking?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95" name="Google Shape;2095;p153"/>
          <p:cNvSpPr txBox="1"/>
          <p:nvPr/>
        </p:nvSpPr>
        <p:spPr>
          <a:xfrm>
            <a:off x="4745887" y="2837136"/>
            <a:ext cx="61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A. Player should ask correct questions.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96" name="Google Shape;2096;p153"/>
          <p:cNvSpPr txBox="1"/>
          <p:nvPr/>
        </p:nvSpPr>
        <p:spPr>
          <a:xfrm>
            <a:off x="4745885" y="3320812"/>
            <a:ext cx="63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B. Player should use appropriate process for each situation.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97" name="Google Shape;2097;p153"/>
          <p:cNvSpPr txBox="1"/>
          <p:nvPr/>
        </p:nvSpPr>
        <p:spPr>
          <a:xfrm>
            <a:off x="4745887" y="3804487"/>
            <a:ext cx="61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C. Player should explore other alternatives (if any).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98" name="Google Shape;2098;p153"/>
          <p:cNvSpPr txBox="1"/>
          <p:nvPr/>
        </p:nvSpPr>
        <p:spPr>
          <a:xfrm>
            <a:off x="4745885" y="4283112"/>
            <a:ext cx="679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D. Player should only gather information from Knowledge Base.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9" name="Google Shape;2099;p153" descr="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06887" y="2167300"/>
            <a:ext cx="3361153" cy="336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15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2528" y="232588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54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Summary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106" name="Google Shape;2106;p154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Brand Servicing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107" name="Google Shape;2107;p154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pic>
        <p:nvPicPr>
          <p:cNvPr id="2108" name="Google Shape;2108;p154" descr="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90621" y="169783"/>
            <a:ext cx="791779" cy="791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9" name="Google Shape;2109;p154"/>
          <p:cNvGrpSpPr/>
          <p:nvPr/>
        </p:nvGrpSpPr>
        <p:grpSpPr>
          <a:xfrm>
            <a:off x="961518" y="1443963"/>
            <a:ext cx="5128514" cy="2486341"/>
            <a:chOff x="793158" y="1552893"/>
            <a:chExt cx="3185808" cy="1966420"/>
          </a:xfrm>
        </p:grpSpPr>
        <p:grpSp>
          <p:nvGrpSpPr>
            <p:cNvPr id="2110" name="Google Shape;2110;p154"/>
            <p:cNvGrpSpPr/>
            <p:nvPr/>
          </p:nvGrpSpPr>
          <p:grpSpPr>
            <a:xfrm>
              <a:off x="793158" y="1552893"/>
              <a:ext cx="3185808" cy="1966420"/>
              <a:chOff x="793158" y="1552893"/>
              <a:chExt cx="3313510" cy="1966420"/>
            </a:xfrm>
          </p:grpSpPr>
          <p:sp>
            <p:nvSpPr>
              <p:cNvPr id="2111" name="Google Shape;2111;p154"/>
              <p:cNvSpPr/>
              <p:nvPr/>
            </p:nvSpPr>
            <p:spPr>
              <a:xfrm>
                <a:off x="793158" y="1552893"/>
                <a:ext cx="3313478" cy="19664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368" y="21600"/>
                    </a:moveTo>
                    <a:lnTo>
                      <a:pt x="1232" y="21600"/>
                    </a:lnTo>
                    <a:cubicBezTo>
                      <a:pt x="552" y="21600"/>
                      <a:pt x="0" y="20600"/>
                      <a:pt x="0" y="19369"/>
                    </a:cubicBezTo>
                    <a:lnTo>
                      <a:pt x="0" y="2231"/>
                    </a:lnTo>
                    <a:cubicBezTo>
                      <a:pt x="0" y="1000"/>
                      <a:pt x="552" y="0"/>
                      <a:pt x="1232" y="0"/>
                    </a:cubicBezTo>
                    <a:lnTo>
                      <a:pt x="20368" y="0"/>
                    </a:lnTo>
                    <a:cubicBezTo>
                      <a:pt x="21048" y="0"/>
                      <a:pt x="21600" y="1000"/>
                      <a:pt x="21600" y="2231"/>
                    </a:cubicBezTo>
                    <a:lnTo>
                      <a:pt x="21600" y="19369"/>
                    </a:lnTo>
                    <a:cubicBezTo>
                      <a:pt x="21600" y="20600"/>
                      <a:pt x="21048" y="21600"/>
                      <a:pt x="2036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24313"/>
                  </a:srgbClr>
                </a:outerShdw>
              </a:effectLst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700"/>
                  <a:buFont typeface="Arial" panose="020B0604020202020204"/>
                  <a:buNone/>
                </a:pPr>
                <a:endParaRPr sz="37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2112" name="Google Shape;2112;p154"/>
              <p:cNvGrpSpPr/>
              <p:nvPr/>
            </p:nvGrpSpPr>
            <p:grpSpPr>
              <a:xfrm>
                <a:off x="797643" y="1552895"/>
                <a:ext cx="873292" cy="526300"/>
                <a:chOff x="797643" y="1552895"/>
                <a:chExt cx="873292" cy="526300"/>
              </a:xfrm>
            </p:grpSpPr>
            <p:sp>
              <p:nvSpPr>
                <p:cNvPr id="2113" name="Google Shape;2113;p154"/>
                <p:cNvSpPr/>
                <p:nvPr/>
              </p:nvSpPr>
              <p:spPr>
                <a:xfrm>
                  <a:off x="982106" y="1552895"/>
                  <a:ext cx="688829" cy="526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9285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0"/>
                      </a:lnTo>
                      <a:cubicBezTo>
                        <a:pt x="21600" y="11887"/>
                        <a:pt x="16090" y="21600"/>
                        <a:pt x="9285" y="21600"/>
                      </a:cubicBezTo>
                      <a:close/>
                    </a:path>
                  </a:pathLst>
                </a:custGeom>
                <a:solidFill>
                  <a:srgbClr val="3C78D8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700"/>
                    <a:buFont typeface="Arial" panose="020B0604020202020204"/>
                    <a:buNone/>
                  </a:pPr>
                  <a:endParaRPr sz="37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14" name="Google Shape;2114;p154"/>
                <p:cNvSpPr/>
                <p:nvPr/>
              </p:nvSpPr>
              <p:spPr>
                <a:xfrm>
                  <a:off x="797643" y="1559229"/>
                  <a:ext cx="193212" cy="519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6040"/>
                      </a:lnTo>
                      <a:cubicBezTo>
                        <a:pt x="0" y="2706"/>
                        <a:pt x="9677" y="0"/>
                        <a:pt x="2160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3C78D8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700"/>
                    <a:buFont typeface="Arial" panose="020B0604020202020204"/>
                    <a:buNone/>
                  </a:pPr>
                  <a:endParaRPr sz="37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2115" name="Google Shape;2115;p154"/>
              <p:cNvSpPr txBox="1"/>
              <p:nvPr/>
            </p:nvSpPr>
            <p:spPr>
              <a:xfrm>
                <a:off x="793168" y="1669933"/>
                <a:ext cx="3313500" cy="2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925" rIns="0" bIns="60925" anchor="b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r>
                  <a:rPr lang="en-US" sz="1600" b="1" i="0" u="none" strike="noStrike" cap="none">
                    <a:solidFill>
                      <a:srgbClr val="3C78D8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Customer Experience</a:t>
                </a:r>
                <a:endParaRPr sz="1900" b="0" i="0" u="none" strike="noStrike" cap="none">
                  <a:solidFill>
                    <a:srgbClr val="3C78D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2116" name="Google Shape;2116;p154"/>
            <p:cNvSpPr txBox="1"/>
            <p:nvPr/>
          </p:nvSpPr>
          <p:spPr>
            <a:xfrm>
              <a:off x="830938" y="2172039"/>
              <a:ext cx="3110400" cy="12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381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is Brand Servicing?</a:t>
              </a: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To make sure our merchant / customer will have </a:t>
              </a:r>
              <a:r>
                <a:rPr lang="en-US" sz="1100" b="1" i="0" u="none" strike="noStrike" cap="none">
                  <a:solidFill>
                    <a:srgbClr val="7030A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awesome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experience while communication with SH.</a:t>
              </a: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81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is Customer Experience?</a:t>
              </a: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81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Impact that players did for our merchant / customer while communication with SH.</a:t>
              </a:r>
              <a:endParaRPr b="1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117" name="Google Shape;2117;p154"/>
          <p:cNvSpPr txBox="1"/>
          <p:nvPr/>
        </p:nvSpPr>
        <p:spPr>
          <a:xfrm>
            <a:off x="0" y="6432232"/>
            <a:ext cx="5134489" cy="5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1" i="0" u="none" strike="noStrike" cap="none">
                <a:solidFill>
                  <a:srgbClr val="99999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500" b="0" i="0" u="none" strike="noStrike" cap="none">
              <a:solidFill>
                <a:srgbClr val="99999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118" name="Google Shape;2118;p154"/>
          <p:cNvGrpSpPr/>
          <p:nvPr/>
        </p:nvGrpSpPr>
        <p:grpSpPr>
          <a:xfrm>
            <a:off x="955550" y="4059127"/>
            <a:ext cx="5134672" cy="2486329"/>
            <a:chOff x="789304" y="1552893"/>
            <a:chExt cx="3317400" cy="1966410"/>
          </a:xfrm>
        </p:grpSpPr>
        <p:sp>
          <p:nvSpPr>
            <p:cNvPr id="2119" name="Google Shape;2119;p154"/>
            <p:cNvSpPr/>
            <p:nvPr/>
          </p:nvSpPr>
          <p:spPr>
            <a:xfrm>
              <a:off x="793158" y="1552893"/>
              <a:ext cx="3313494" cy="19664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68" y="21600"/>
                  </a:moveTo>
                  <a:lnTo>
                    <a:pt x="1232" y="21600"/>
                  </a:lnTo>
                  <a:cubicBezTo>
                    <a:pt x="552" y="21600"/>
                    <a:pt x="0" y="20600"/>
                    <a:pt x="0" y="19369"/>
                  </a:cubicBezTo>
                  <a:lnTo>
                    <a:pt x="0" y="2231"/>
                  </a:lnTo>
                  <a:cubicBezTo>
                    <a:pt x="0" y="1000"/>
                    <a:pt x="552" y="0"/>
                    <a:pt x="1232" y="0"/>
                  </a:cubicBezTo>
                  <a:lnTo>
                    <a:pt x="20368" y="0"/>
                  </a:lnTo>
                  <a:cubicBezTo>
                    <a:pt x="21048" y="0"/>
                    <a:pt x="21600" y="1000"/>
                    <a:pt x="21600" y="2231"/>
                  </a:cubicBezTo>
                  <a:lnTo>
                    <a:pt x="21600" y="19369"/>
                  </a:lnTo>
                  <a:cubicBezTo>
                    <a:pt x="21600" y="20600"/>
                    <a:pt x="21048" y="21600"/>
                    <a:pt x="20368" y="2160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2431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00"/>
                <a:buFont typeface="Arial" panose="020B0604020202020204"/>
                <a:buNone/>
              </a:pPr>
              <a:endParaRPr sz="37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120" name="Google Shape;2120;p154"/>
            <p:cNvGrpSpPr/>
            <p:nvPr/>
          </p:nvGrpSpPr>
          <p:grpSpPr>
            <a:xfrm>
              <a:off x="797643" y="1552895"/>
              <a:ext cx="873287" cy="526300"/>
              <a:chOff x="797643" y="1552895"/>
              <a:chExt cx="873287" cy="526300"/>
            </a:xfrm>
          </p:grpSpPr>
          <p:sp>
            <p:nvSpPr>
              <p:cNvPr id="2121" name="Google Shape;2121;p154"/>
              <p:cNvSpPr/>
              <p:nvPr/>
            </p:nvSpPr>
            <p:spPr>
              <a:xfrm>
                <a:off x="982106" y="1552895"/>
                <a:ext cx="688824" cy="5262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285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0"/>
                    </a:lnTo>
                    <a:cubicBezTo>
                      <a:pt x="21600" y="11887"/>
                      <a:pt x="16090" y="21600"/>
                      <a:pt x="9285" y="21600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700"/>
                  <a:buFont typeface="Arial" panose="020B0604020202020204"/>
                  <a:buNone/>
                </a:pPr>
                <a:endParaRPr sz="37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22" name="Google Shape;2122;p154"/>
              <p:cNvSpPr/>
              <p:nvPr/>
            </p:nvSpPr>
            <p:spPr>
              <a:xfrm>
                <a:off x="797643" y="1559229"/>
                <a:ext cx="193212" cy="5199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6040"/>
                    </a:lnTo>
                    <a:cubicBezTo>
                      <a:pt x="0" y="2706"/>
                      <a:pt x="9677" y="0"/>
                      <a:pt x="2160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700"/>
                  <a:buFont typeface="Arial" panose="020B0604020202020204"/>
                  <a:buNone/>
                </a:pPr>
                <a:endParaRPr sz="37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123" name="Google Shape;2123;p154"/>
            <p:cNvSpPr txBox="1"/>
            <p:nvPr/>
          </p:nvSpPr>
          <p:spPr>
            <a:xfrm>
              <a:off x="789304" y="1669943"/>
              <a:ext cx="33174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>
                  <a:solidFill>
                    <a:srgbClr val="CC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Pillars</a:t>
              </a:r>
              <a:endParaRPr sz="1900" b="0" i="0" u="none" strike="noStrike" cap="none">
                <a:solidFill>
                  <a:srgbClr val="CC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124" name="Google Shape;2124;p154"/>
          <p:cNvSpPr txBox="1"/>
          <p:nvPr/>
        </p:nvSpPr>
        <p:spPr>
          <a:xfrm>
            <a:off x="1052563" y="4713063"/>
            <a:ext cx="5128800" cy="17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381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300" b="1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Easy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1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Assemble a conversation that feels easy and natural for our Customers.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1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200" b="1">
              <a:solidFill>
                <a:srgbClr val="2E2E2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81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300" b="1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Recognize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1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Acknowledge and recognize the difficulties they face.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1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200" b="1">
              <a:solidFill>
                <a:srgbClr val="2E2E2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81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300" b="1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Solve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1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2E2E2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Whatever issues they have, we will take responsibility for resolving them.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25" name="Google Shape;2125;p154"/>
          <p:cNvGrpSpPr/>
          <p:nvPr/>
        </p:nvGrpSpPr>
        <p:grpSpPr>
          <a:xfrm>
            <a:off x="6321200" y="1443939"/>
            <a:ext cx="5128641" cy="2486329"/>
            <a:chOff x="793148" y="1552893"/>
            <a:chExt cx="3313504" cy="1966410"/>
          </a:xfrm>
        </p:grpSpPr>
        <p:sp>
          <p:nvSpPr>
            <p:cNvPr id="2126" name="Google Shape;2126;p154"/>
            <p:cNvSpPr/>
            <p:nvPr/>
          </p:nvSpPr>
          <p:spPr>
            <a:xfrm>
              <a:off x="793158" y="1552893"/>
              <a:ext cx="3313494" cy="19664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68" y="21600"/>
                  </a:moveTo>
                  <a:lnTo>
                    <a:pt x="1232" y="21600"/>
                  </a:lnTo>
                  <a:cubicBezTo>
                    <a:pt x="552" y="21600"/>
                    <a:pt x="0" y="20600"/>
                    <a:pt x="0" y="19369"/>
                  </a:cubicBezTo>
                  <a:lnTo>
                    <a:pt x="0" y="2231"/>
                  </a:lnTo>
                  <a:cubicBezTo>
                    <a:pt x="0" y="1000"/>
                    <a:pt x="552" y="0"/>
                    <a:pt x="1232" y="0"/>
                  </a:cubicBezTo>
                  <a:lnTo>
                    <a:pt x="20368" y="0"/>
                  </a:lnTo>
                  <a:cubicBezTo>
                    <a:pt x="21048" y="0"/>
                    <a:pt x="21600" y="1000"/>
                    <a:pt x="21600" y="2231"/>
                  </a:cubicBezTo>
                  <a:lnTo>
                    <a:pt x="21600" y="19369"/>
                  </a:lnTo>
                  <a:cubicBezTo>
                    <a:pt x="21600" y="20600"/>
                    <a:pt x="21048" y="21600"/>
                    <a:pt x="20368" y="2160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2431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00"/>
                <a:buFont typeface="Arial" panose="020B0604020202020204"/>
                <a:buNone/>
              </a:pPr>
              <a:endParaRPr sz="37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127" name="Google Shape;2127;p154"/>
            <p:cNvGrpSpPr/>
            <p:nvPr/>
          </p:nvGrpSpPr>
          <p:grpSpPr>
            <a:xfrm>
              <a:off x="797643" y="1552895"/>
              <a:ext cx="873287" cy="526300"/>
              <a:chOff x="797643" y="1552895"/>
              <a:chExt cx="873287" cy="526300"/>
            </a:xfrm>
          </p:grpSpPr>
          <p:sp>
            <p:nvSpPr>
              <p:cNvPr id="2128" name="Google Shape;2128;p154"/>
              <p:cNvSpPr/>
              <p:nvPr/>
            </p:nvSpPr>
            <p:spPr>
              <a:xfrm>
                <a:off x="982106" y="1552895"/>
                <a:ext cx="688824" cy="5262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285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0"/>
                    </a:lnTo>
                    <a:cubicBezTo>
                      <a:pt x="21600" y="11887"/>
                      <a:pt x="16090" y="21600"/>
                      <a:pt x="9285" y="2160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700"/>
                  <a:buFont typeface="Arial" panose="020B0604020202020204"/>
                  <a:buNone/>
                </a:pPr>
                <a:endParaRPr sz="37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29" name="Google Shape;2129;p154"/>
              <p:cNvSpPr/>
              <p:nvPr/>
            </p:nvSpPr>
            <p:spPr>
              <a:xfrm>
                <a:off x="797643" y="1559229"/>
                <a:ext cx="193212" cy="5199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6040"/>
                    </a:lnTo>
                    <a:cubicBezTo>
                      <a:pt x="0" y="2706"/>
                      <a:pt x="9677" y="0"/>
                      <a:pt x="2160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700"/>
                  <a:buFont typeface="Arial" panose="020B0604020202020204"/>
                  <a:buNone/>
                </a:pPr>
                <a:endParaRPr sz="37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130" name="Google Shape;2130;p154"/>
            <p:cNvSpPr txBox="1"/>
            <p:nvPr/>
          </p:nvSpPr>
          <p:spPr>
            <a:xfrm>
              <a:off x="793148" y="1669933"/>
              <a:ext cx="33135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>
                  <a:solidFill>
                    <a:srgbClr val="6AA84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Level Up</a:t>
              </a:r>
              <a:endParaRPr sz="1900" b="0" i="0" u="none" strike="noStrike" cap="none">
                <a:solidFill>
                  <a:srgbClr val="6AA84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131" name="Google Shape;2131;p154"/>
          <p:cNvSpPr txBox="1"/>
          <p:nvPr/>
        </p:nvSpPr>
        <p:spPr>
          <a:xfrm>
            <a:off x="8128530" y="2332075"/>
            <a:ext cx="30474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2667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 panose="020B0502040504020204"/>
              <a:buChar char="▪"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Greeting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667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 panose="020B0502040504020204"/>
              <a:buChar char="▪"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Probing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667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 panose="020B0502040504020204"/>
              <a:buChar char="▪"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Solution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667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 panose="020B0502040504020204"/>
              <a:buChar char="▪"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Objection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667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 panose="020B0502040504020204"/>
              <a:buChar char="▪"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Closing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32" name="Google Shape;2132;p154"/>
          <p:cNvGrpSpPr/>
          <p:nvPr/>
        </p:nvGrpSpPr>
        <p:grpSpPr>
          <a:xfrm>
            <a:off x="6321200" y="4059114"/>
            <a:ext cx="5128641" cy="2486329"/>
            <a:chOff x="793148" y="1552893"/>
            <a:chExt cx="3313504" cy="1966410"/>
          </a:xfrm>
        </p:grpSpPr>
        <p:sp>
          <p:nvSpPr>
            <p:cNvPr id="2133" name="Google Shape;2133;p154"/>
            <p:cNvSpPr/>
            <p:nvPr/>
          </p:nvSpPr>
          <p:spPr>
            <a:xfrm>
              <a:off x="793158" y="1552893"/>
              <a:ext cx="3313494" cy="19664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68" y="21600"/>
                  </a:moveTo>
                  <a:lnTo>
                    <a:pt x="1232" y="21600"/>
                  </a:lnTo>
                  <a:cubicBezTo>
                    <a:pt x="552" y="21600"/>
                    <a:pt x="0" y="20600"/>
                    <a:pt x="0" y="19369"/>
                  </a:cubicBezTo>
                  <a:lnTo>
                    <a:pt x="0" y="2231"/>
                  </a:lnTo>
                  <a:cubicBezTo>
                    <a:pt x="0" y="1000"/>
                    <a:pt x="552" y="0"/>
                    <a:pt x="1232" y="0"/>
                  </a:cubicBezTo>
                  <a:lnTo>
                    <a:pt x="20368" y="0"/>
                  </a:lnTo>
                  <a:cubicBezTo>
                    <a:pt x="21048" y="0"/>
                    <a:pt x="21600" y="1000"/>
                    <a:pt x="21600" y="2231"/>
                  </a:cubicBezTo>
                  <a:lnTo>
                    <a:pt x="21600" y="19369"/>
                  </a:lnTo>
                  <a:cubicBezTo>
                    <a:pt x="21600" y="20600"/>
                    <a:pt x="21048" y="21600"/>
                    <a:pt x="20368" y="2160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2431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00"/>
                <a:buFont typeface="Arial" panose="020B0604020202020204"/>
                <a:buNone/>
              </a:pPr>
              <a:endParaRPr sz="37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134" name="Google Shape;2134;p154"/>
            <p:cNvGrpSpPr/>
            <p:nvPr/>
          </p:nvGrpSpPr>
          <p:grpSpPr>
            <a:xfrm>
              <a:off x="797643" y="1552895"/>
              <a:ext cx="873287" cy="526300"/>
              <a:chOff x="797643" y="1552895"/>
              <a:chExt cx="873287" cy="526300"/>
            </a:xfrm>
          </p:grpSpPr>
          <p:sp>
            <p:nvSpPr>
              <p:cNvPr id="2135" name="Google Shape;2135;p154"/>
              <p:cNvSpPr/>
              <p:nvPr/>
            </p:nvSpPr>
            <p:spPr>
              <a:xfrm>
                <a:off x="982106" y="1552895"/>
                <a:ext cx="688824" cy="5262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285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0"/>
                    </a:lnTo>
                    <a:cubicBezTo>
                      <a:pt x="21600" y="11887"/>
                      <a:pt x="16090" y="21600"/>
                      <a:pt x="9285" y="2160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700"/>
                  <a:buFont typeface="Arial" panose="020B0604020202020204"/>
                  <a:buNone/>
                </a:pPr>
                <a:endParaRPr sz="37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36" name="Google Shape;2136;p154"/>
              <p:cNvSpPr/>
              <p:nvPr/>
            </p:nvSpPr>
            <p:spPr>
              <a:xfrm>
                <a:off x="797643" y="1559229"/>
                <a:ext cx="193212" cy="5199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6040"/>
                    </a:lnTo>
                    <a:cubicBezTo>
                      <a:pt x="0" y="2706"/>
                      <a:pt x="9677" y="0"/>
                      <a:pt x="2160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700"/>
                  <a:buFont typeface="Arial" panose="020B0604020202020204"/>
                  <a:buNone/>
                </a:pPr>
                <a:endParaRPr sz="37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137" name="Google Shape;2137;p154"/>
            <p:cNvSpPr txBox="1"/>
            <p:nvPr/>
          </p:nvSpPr>
          <p:spPr>
            <a:xfrm>
              <a:off x="793148" y="1669933"/>
              <a:ext cx="33135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>
                  <a:solidFill>
                    <a:srgbClr val="F1C23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Role Play</a:t>
              </a:r>
              <a:endParaRPr sz="1900" b="0" i="0" u="none" strike="noStrike" cap="none">
                <a:solidFill>
                  <a:srgbClr val="F1C2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138" name="Google Shape;2138;p154"/>
          <p:cNvSpPr txBox="1"/>
          <p:nvPr/>
        </p:nvSpPr>
        <p:spPr>
          <a:xfrm>
            <a:off x="6321437" y="5272174"/>
            <a:ext cx="51282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2667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 panose="020B0502040504020204"/>
              <a:buChar char="▪"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ensure that players are capable of utilising Brand Servicing when communicating with Merchants / Customers.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55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Signika"/>
                <a:ea typeface="Signika"/>
                <a:cs typeface="Signika"/>
                <a:sym typeface="Signika"/>
              </a:rPr>
              <a:t>Appendix </a:t>
            </a:r>
            <a:endParaRPr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144" name="Google Shape;2144;p15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145" name="Google Shape;2145;p155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46" name="Google Shape;2146;p155"/>
          <p:cNvSpPr txBox="1"/>
          <p:nvPr/>
        </p:nvSpPr>
        <p:spPr>
          <a:xfrm>
            <a:off x="3332333" y="3864833"/>
            <a:ext cx="57780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Terminology , Process &amp; Scenarios 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5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2" name="Google Shape;2152;p156"/>
          <p:cNvSpPr txBox="1"/>
          <p:nvPr/>
        </p:nvSpPr>
        <p:spPr>
          <a:xfrm>
            <a:off x="-221624" y="6552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	Terminology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153" name="Google Shape;2153;p156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Appendix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4" name="Google Shape;2154;p156"/>
          <p:cNvSpPr/>
          <p:nvPr/>
        </p:nvSpPr>
        <p:spPr>
          <a:xfrm>
            <a:off x="6737600" y="3224334"/>
            <a:ext cx="1926072" cy="1021298"/>
          </a:xfrm>
          <a:custGeom>
            <a:avLst/>
            <a:gdLst/>
            <a:ahLst/>
            <a:cxnLst/>
            <a:rect l="l" t="t" r="r" b="b"/>
            <a:pathLst>
              <a:path w="21600" h="21679" extrusionOk="0">
                <a:moveTo>
                  <a:pt x="21600" y="2562"/>
                </a:moveTo>
                <a:lnTo>
                  <a:pt x="20314" y="0"/>
                </a:lnTo>
                <a:lnTo>
                  <a:pt x="17900" y="79"/>
                </a:lnTo>
                <a:lnTo>
                  <a:pt x="0" y="18540"/>
                </a:lnTo>
                <a:lnTo>
                  <a:pt x="1927" y="21564"/>
                </a:lnTo>
                <a:lnTo>
                  <a:pt x="4733" y="21679"/>
                </a:lnTo>
                <a:lnTo>
                  <a:pt x="21600" y="2562"/>
                </a:lnTo>
                <a:close/>
              </a:path>
            </a:pathLst>
          </a:custGeom>
          <a:solidFill>
            <a:srgbClr val="4CC1E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55" name="Google Shape;2155;p156"/>
          <p:cNvSpPr/>
          <p:nvPr/>
        </p:nvSpPr>
        <p:spPr>
          <a:xfrm>
            <a:off x="5015291" y="2587953"/>
            <a:ext cx="2617434" cy="247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0" y="0"/>
                </a:moveTo>
                <a:lnTo>
                  <a:pt x="0" y="21600"/>
                </a:lnTo>
                <a:lnTo>
                  <a:pt x="2136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89BC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56" name="Google Shape;2156;p156"/>
          <p:cNvSpPr/>
          <p:nvPr/>
        </p:nvSpPr>
        <p:spPr>
          <a:xfrm>
            <a:off x="2419704" y="2587953"/>
            <a:ext cx="2627154" cy="247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9" y="0"/>
                </a:moveTo>
                <a:lnTo>
                  <a:pt x="0" y="21600"/>
                </a:lnTo>
                <a:lnTo>
                  <a:pt x="21361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57" name="Google Shape;2157;p156"/>
          <p:cNvSpPr/>
          <p:nvPr/>
        </p:nvSpPr>
        <p:spPr>
          <a:xfrm>
            <a:off x="42433" y="2587953"/>
            <a:ext cx="2413638" cy="247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33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E9E9E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58" name="Google Shape;2158;p156"/>
          <p:cNvSpPr/>
          <p:nvPr/>
        </p:nvSpPr>
        <p:spPr>
          <a:xfrm>
            <a:off x="7597821" y="2587953"/>
            <a:ext cx="1916352" cy="75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98" y="8439"/>
                </a:moveTo>
                <a:cubicBezTo>
                  <a:pt x="21245" y="7620"/>
                  <a:pt x="21600" y="6171"/>
                  <a:pt x="21600" y="4597"/>
                </a:cubicBezTo>
                <a:lnTo>
                  <a:pt x="21600" y="4597"/>
                </a:lnTo>
                <a:cubicBezTo>
                  <a:pt x="21600" y="2078"/>
                  <a:pt x="20698" y="0"/>
                  <a:pt x="19604" y="0"/>
                </a:cubicBezTo>
                <a:lnTo>
                  <a:pt x="328" y="0"/>
                </a:lnTo>
                <a:lnTo>
                  <a:pt x="0" y="7053"/>
                </a:lnTo>
                <a:lnTo>
                  <a:pt x="13726" y="7053"/>
                </a:lnTo>
                <a:cubicBezTo>
                  <a:pt x="14491" y="7053"/>
                  <a:pt x="14765" y="9383"/>
                  <a:pt x="14108" y="10265"/>
                </a:cubicBezTo>
                <a:lnTo>
                  <a:pt x="8257" y="18325"/>
                </a:lnTo>
                <a:lnTo>
                  <a:pt x="11976" y="21600"/>
                </a:lnTo>
                <a:lnTo>
                  <a:pt x="20698" y="8439"/>
                </a:lnTo>
                <a:close/>
              </a:path>
            </a:pathLst>
          </a:custGeom>
          <a:solidFill>
            <a:srgbClr val="3A5C8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59" name="Google Shape;2159;p156"/>
          <p:cNvSpPr/>
          <p:nvPr/>
        </p:nvSpPr>
        <p:spPr>
          <a:xfrm>
            <a:off x="4894002" y="4096821"/>
            <a:ext cx="2268162" cy="1187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690"/>
                </a:moveTo>
                <a:lnTo>
                  <a:pt x="17580" y="0"/>
                </a:lnTo>
                <a:lnTo>
                  <a:pt x="0" y="18228"/>
                </a:lnTo>
                <a:lnTo>
                  <a:pt x="5036" y="2160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0" name="Google Shape;2160;p156"/>
          <p:cNvSpPr/>
          <p:nvPr/>
        </p:nvSpPr>
        <p:spPr>
          <a:xfrm>
            <a:off x="8702493" y="6255404"/>
            <a:ext cx="3447090" cy="600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71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1" name="Google Shape;2161;p156"/>
          <p:cNvSpPr/>
          <p:nvPr/>
        </p:nvSpPr>
        <p:spPr>
          <a:xfrm>
            <a:off x="4563852" y="6255404"/>
            <a:ext cx="4225770" cy="600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5" y="0"/>
                </a:moveTo>
                <a:lnTo>
                  <a:pt x="0" y="21600"/>
                </a:lnTo>
                <a:lnTo>
                  <a:pt x="2121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7931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2" name="Google Shape;2162;p156"/>
          <p:cNvSpPr/>
          <p:nvPr/>
        </p:nvSpPr>
        <p:spPr>
          <a:xfrm>
            <a:off x="2678833" y="5095800"/>
            <a:ext cx="2748438" cy="17621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097" y="14209"/>
                </a:moveTo>
                <a:cubicBezTo>
                  <a:pt x="11648" y="14209"/>
                  <a:pt x="11076" y="11633"/>
                  <a:pt x="12297" y="10540"/>
                </a:cubicBezTo>
                <a:lnTo>
                  <a:pt x="21600" y="2186"/>
                </a:lnTo>
                <a:lnTo>
                  <a:pt x="17444" y="0"/>
                </a:lnTo>
                <a:lnTo>
                  <a:pt x="1678" y="12856"/>
                </a:lnTo>
                <a:cubicBezTo>
                  <a:pt x="629" y="13715"/>
                  <a:pt x="0" y="15250"/>
                  <a:pt x="0" y="16890"/>
                </a:cubicBezTo>
                <a:cubicBezTo>
                  <a:pt x="0" y="19492"/>
                  <a:pt x="1544" y="21600"/>
                  <a:pt x="3451" y="21600"/>
                </a:cubicBezTo>
                <a:lnTo>
                  <a:pt x="14851" y="21600"/>
                </a:lnTo>
                <a:lnTo>
                  <a:pt x="18168" y="14235"/>
                </a:lnTo>
                <a:lnTo>
                  <a:pt x="13097" y="14235"/>
                </a:lnTo>
                <a:close/>
              </a:path>
            </a:pathLst>
          </a:custGeom>
          <a:solidFill>
            <a:srgbClr val="FFCC4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163" name="Google Shape;2163;p156"/>
          <p:cNvGrpSpPr/>
          <p:nvPr/>
        </p:nvGrpSpPr>
        <p:grpSpPr>
          <a:xfrm>
            <a:off x="6494225" y="4862078"/>
            <a:ext cx="2468790" cy="1432958"/>
            <a:chOff x="332936" y="2720099"/>
            <a:chExt cx="3352512" cy="1218087"/>
          </a:xfrm>
        </p:grpSpPr>
        <p:sp>
          <p:nvSpPr>
            <p:cNvPr id="2164" name="Google Shape;2164;p156"/>
            <p:cNvSpPr txBox="1"/>
            <p:nvPr/>
          </p:nvSpPr>
          <p:spPr>
            <a:xfrm>
              <a:off x="332936" y="2720099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Escalation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65" name="Google Shape;2165;p156"/>
            <p:cNvSpPr txBox="1"/>
            <p:nvPr/>
          </p:nvSpPr>
          <p:spPr>
            <a:xfrm>
              <a:off x="332948" y="2996186"/>
              <a:ext cx="33525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Player to handle case by case basis and ensuring of passing the case to T1/T2/ BE</a:t>
              </a:r>
              <a:endParaRPr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166" name="Google Shape;2166;p156"/>
          <p:cNvGrpSpPr/>
          <p:nvPr/>
        </p:nvGrpSpPr>
        <p:grpSpPr>
          <a:xfrm>
            <a:off x="9618189" y="4862078"/>
            <a:ext cx="2190864" cy="1293361"/>
            <a:chOff x="332936" y="2720099"/>
            <a:chExt cx="2975100" cy="1099423"/>
          </a:xfrm>
        </p:grpSpPr>
        <p:sp>
          <p:nvSpPr>
            <p:cNvPr id="2167" name="Google Shape;2167;p156"/>
            <p:cNvSpPr txBox="1"/>
            <p:nvPr/>
          </p:nvSpPr>
          <p:spPr>
            <a:xfrm>
              <a:off x="332936" y="2720099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Reactivate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68" name="Google Shape;2168;p156"/>
            <p:cNvSpPr txBox="1"/>
            <p:nvPr/>
          </p:nvSpPr>
          <p:spPr>
            <a:xfrm>
              <a:off x="332936" y="3086922"/>
              <a:ext cx="29751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wants to reactivate the old account subscription</a:t>
              </a:r>
              <a:endParaRPr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169" name="Google Shape;2169;p156"/>
          <p:cNvGrpSpPr/>
          <p:nvPr/>
        </p:nvGrpSpPr>
        <p:grpSpPr>
          <a:xfrm>
            <a:off x="850267" y="4862061"/>
            <a:ext cx="2190864" cy="1293361"/>
            <a:chOff x="332936" y="2641583"/>
            <a:chExt cx="2975100" cy="1099423"/>
          </a:xfrm>
        </p:grpSpPr>
        <p:sp>
          <p:nvSpPr>
            <p:cNvPr id="2170" name="Google Shape;2170;p156"/>
            <p:cNvSpPr txBox="1"/>
            <p:nvPr/>
          </p:nvSpPr>
          <p:spPr>
            <a:xfrm>
              <a:off x="332936" y="2641583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Service Recovery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71" name="Google Shape;2171;p156"/>
            <p:cNvSpPr txBox="1"/>
            <p:nvPr/>
          </p:nvSpPr>
          <p:spPr>
            <a:xfrm>
              <a:off x="332936" y="3008406"/>
              <a:ext cx="29751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To retain customer, player would need to do service recovery</a:t>
              </a:r>
              <a:endParaRPr sz="1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172" name="Google Shape;2172;p156"/>
          <p:cNvGrpSpPr/>
          <p:nvPr/>
        </p:nvGrpSpPr>
        <p:grpSpPr>
          <a:xfrm>
            <a:off x="3193265" y="3466890"/>
            <a:ext cx="2413772" cy="1293374"/>
            <a:chOff x="30361" y="2720099"/>
            <a:chExt cx="3277800" cy="1099434"/>
          </a:xfrm>
        </p:grpSpPr>
        <p:sp>
          <p:nvSpPr>
            <p:cNvPr id="2173" name="Google Shape;2173;p156"/>
            <p:cNvSpPr txBox="1"/>
            <p:nvPr/>
          </p:nvSpPr>
          <p:spPr>
            <a:xfrm>
              <a:off x="332936" y="2720099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Retain Credits 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74" name="Google Shape;2174;p156"/>
            <p:cNvSpPr txBox="1"/>
            <p:nvPr/>
          </p:nvSpPr>
          <p:spPr>
            <a:xfrm>
              <a:off x="30361" y="3086933"/>
              <a:ext cx="32778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churn halfway of subscription, Chargebee generates extra credits </a:t>
              </a:r>
              <a:endParaRPr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175" name="Google Shape;2175;p156"/>
          <p:cNvGrpSpPr/>
          <p:nvPr/>
        </p:nvGrpSpPr>
        <p:grpSpPr>
          <a:xfrm>
            <a:off x="58852" y="1355143"/>
            <a:ext cx="1890974" cy="1293361"/>
            <a:chOff x="332936" y="2720099"/>
            <a:chExt cx="2975100" cy="1099423"/>
          </a:xfrm>
        </p:grpSpPr>
        <p:sp>
          <p:nvSpPr>
            <p:cNvPr id="2176" name="Google Shape;2176;p156"/>
            <p:cNvSpPr txBox="1"/>
            <p:nvPr/>
          </p:nvSpPr>
          <p:spPr>
            <a:xfrm>
              <a:off x="332936" y="2720099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Churn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77" name="Google Shape;2177;p156"/>
            <p:cNvSpPr txBox="1"/>
            <p:nvPr/>
          </p:nvSpPr>
          <p:spPr>
            <a:xfrm>
              <a:off x="332936" y="3086922"/>
              <a:ext cx="29751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doesn’t want to continue subscription</a:t>
              </a:r>
              <a:endParaRPr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178" name="Google Shape;2178;p156"/>
          <p:cNvGrpSpPr/>
          <p:nvPr/>
        </p:nvGrpSpPr>
        <p:grpSpPr>
          <a:xfrm>
            <a:off x="2442069" y="1340809"/>
            <a:ext cx="2190864" cy="1293361"/>
            <a:chOff x="332936" y="2720099"/>
            <a:chExt cx="2975100" cy="1099423"/>
          </a:xfrm>
        </p:grpSpPr>
        <p:sp>
          <p:nvSpPr>
            <p:cNvPr id="2179" name="Google Shape;2179;p156"/>
            <p:cNvSpPr txBox="1"/>
            <p:nvPr/>
          </p:nvSpPr>
          <p:spPr>
            <a:xfrm>
              <a:off x="332936" y="2720099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Renew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80" name="Google Shape;2180;p156"/>
            <p:cNvSpPr txBox="1"/>
            <p:nvPr/>
          </p:nvSpPr>
          <p:spPr>
            <a:xfrm>
              <a:off x="332936" y="3086922"/>
              <a:ext cx="29751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wants to continue with subscription</a:t>
              </a:r>
              <a:endParaRPr sz="1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181" name="Google Shape;2181;p156"/>
          <p:cNvGrpSpPr/>
          <p:nvPr/>
        </p:nvGrpSpPr>
        <p:grpSpPr>
          <a:xfrm>
            <a:off x="5215266" y="1347065"/>
            <a:ext cx="2359864" cy="1272295"/>
            <a:chOff x="332936" y="2720099"/>
            <a:chExt cx="3034805" cy="1081515"/>
          </a:xfrm>
        </p:grpSpPr>
        <p:sp>
          <p:nvSpPr>
            <p:cNvPr id="2182" name="Google Shape;2182;p156"/>
            <p:cNvSpPr txBox="1"/>
            <p:nvPr/>
          </p:nvSpPr>
          <p:spPr>
            <a:xfrm>
              <a:off x="332936" y="2720099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Refund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83" name="Google Shape;2183;p156"/>
            <p:cNvSpPr txBox="1"/>
            <p:nvPr/>
          </p:nvSpPr>
          <p:spPr>
            <a:xfrm>
              <a:off x="392641" y="3069014"/>
              <a:ext cx="29751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asking for refund halfway of their subscription cancelation</a:t>
              </a:r>
              <a:endParaRPr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184" name="Google Shape;2184;p156"/>
          <p:cNvGrpSpPr/>
          <p:nvPr/>
        </p:nvGrpSpPr>
        <p:grpSpPr>
          <a:xfrm>
            <a:off x="8107615" y="1309799"/>
            <a:ext cx="2968257" cy="1293361"/>
            <a:chOff x="-2095545" y="2739877"/>
            <a:chExt cx="2975100" cy="1099423"/>
          </a:xfrm>
        </p:grpSpPr>
        <p:sp>
          <p:nvSpPr>
            <p:cNvPr id="2185" name="Google Shape;2185;p156"/>
            <p:cNvSpPr txBox="1"/>
            <p:nvPr/>
          </p:nvSpPr>
          <p:spPr>
            <a:xfrm>
              <a:off x="-2095545" y="2739877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Downgrade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86" name="Google Shape;2186;p156"/>
            <p:cNvSpPr txBox="1"/>
            <p:nvPr/>
          </p:nvSpPr>
          <p:spPr>
            <a:xfrm>
              <a:off x="-2095545" y="3106700"/>
              <a:ext cx="29751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wants to downgrade plan due to not using the feature (Beep/ Inventory) or limitations</a:t>
              </a:r>
              <a:endParaRPr sz="1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187" name="Google Shape;2187;p156"/>
          <p:cNvGrpSpPr/>
          <p:nvPr/>
        </p:nvGrpSpPr>
        <p:grpSpPr>
          <a:xfrm>
            <a:off x="8685108" y="3536110"/>
            <a:ext cx="2190864" cy="1047023"/>
            <a:chOff x="1186956" y="2720099"/>
            <a:chExt cx="2975100" cy="890023"/>
          </a:xfrm>
        </p:grpSpPr>
        <p:sp>
          <p:nvSpPr>
            <p:cNvPr id="2188" name="Google Shape;2188;p156"/>
            <p:cNvSpPr txBox="1"/>
            <p:nvPr/>
          </p:nvSpPr>
          <p:spPr>
            <a:xfrm>
              <a:off x="1186956" y="2720099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Credit Transfer 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89" name="Google Shape;2189;p156"/>
            <p:cNvSpPr txBox="1"/>
            <p:nvPr/>
          </p:nvSpPr>
          <p:spPr>
            <a:xfrm>
              <a:off x="1186956" y="3086922"/>
              <a:ext cx="2975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Stored credits of the merchant’s account</a:t>
              </a:r>
              <a:endParaRPr sz="1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2190" name="Google Shape;2190;p156"/>
          <p:cNvCxnSpPr/>
          <p:nvPr/>
        </p:nvCxnSpPr>
        <p:spPr>
          <a:xfrm>
            <a:off x="2074984" y="1446494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191" name="Google Shape;2191;p156"/>
          <p:cNvCxnSpPr/>
          <p:nvPr/>
        </p:nvCxnSpPr>
        <p:spPr>
          <a:xfrm>
            <a:off x="4848214" y="1432160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192" name="Google Shape;2192;p156"/>
          <p:cNvCxnSpPr/>
          <p:nvPr/>
        </p:nvCxnSpPr>
        <p:spPr>
          <a:xfrm>
            <a:off x="7964481" y="1392227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193" name="Google Shape;2193;p156"/>
          <p:cNvCxnSpPr/>
          <p:nvPr/>
        </p:nvCxnSpPr>
        <p:spPr>
          <a:xfrm>
            <a:off x="5665460" y="3538507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194" name="Google Shape;2194;p156"/>
          <p:cNvCxnSpPr/>
          <p:nvPr/>
        </p:nvCxnSpPr>
        <p:spPr>
          <a:xfrm>
            <a:off x="3116306" y="5075383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195" name="Google Shape;2195;p156"/>
          <p:cNvCxnSpPr/>
          <p:nvPr/>
        </p:nvCxnSpPr>
        <p:spPr>
          <a:xfrm>
            <a:off x="6365227" y="5274193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196" name="Google Shape;2196;p156"/>
          <p:cNvCxnSpPr/>
          <p:nvPr/>
        </p:nvCxnSpPr>
        <p:spPr>
          <a:xfrm>
            <a:off x="9455869" y="5274193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197" name="Google Shape;2197;p156"/>
          <p:cNvCxnSpPr/>
          <p:nvPr/>
        </p:nvCxnSpPr>
        <p:spPr>
          <a:xfrm rot="10800000">
            <a:off x="8385323" y="3634013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198" name="Google Shape;2198;p156"/>
          <p:cNvCxnSpPr/>
          <p:nvPr/>
        </p:nvCxnSpPr>
        <p:spPr>
          <a:xfrm>
            <a:off x="7759980" y="1392244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pic>
        <p:nvPicPr>
          <p:cNvPr id="2199" name="Google Shape;2199;p1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977579" y="321661"/>
            <a:ext cx="830888" cy="8308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15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5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6" name="Google Shape;2206;p157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Appendix 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7" name="Google Shape;2207;p157"/>
          <p:cNvSpPr/>
          <p:nvPr/>
        </p:nvSpPr>
        <p:spPr>
          <a:xfrm>
            <a:off x="6737600" y="3224334"/>
            <a:ext cx="1926072" cy="1021298"/>
          </a:xfrm>
          <a:custGeom>
            <a:avLst/>
            <a:gdLst/>
            <a:ahLst/>
            <a:cxnLst/>
            <a:rect l="l" t="t" r="r" b="b"/>
            <a:pathLst>
              <a:path w="21600" h="21679" extrusionOk="0">
                <a:moveTo>
                  <a:pt x="21600" y="2562"/>
                </a:moveTo>
                <a:lnTo>
                  <a:pt x="20314" y="0"/>
                </a:lnTo>
                <a:lnTo>
                  <a:pt x="17900" y="79"/>
                </a:lnTo>
                <a:lnTo>
                  <a:pt x="0" y="18540"/>
                </a:lnTo>
                <a:lnTo>
                  <a:pt x="1927" y="21564"/>
                </a:lnTo>
                <a:lnTo>
                  <a:pt x="4733" y="21679"/>
                </a:lnTo>
                <a:lnTo>
                  <a:pt x="21600" y="2562"/>
                </a:lnTo>
                <a:close/>
              </a:path>
            </a:pathLst>
          </a:custGeom>
          <a:solidFill>
            <a:srgbClr val="4CC1E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08" name="Google Shape;2208;p157"/>
          <p:cNvSpPr/>
          <p:nvPr/>
        </p:nvSpPr>
        <p:spPr>
          <a:xfrm>
            <a:off x="5015291" y="2587953"/>
            <a:ext cx="2617434" cy="247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0" y="0"/>
                </a:moveTo>
                <a:lnTo>
                  <a:pt x="0" y="21600"/>
                </a:lnTo>
                <a:lnTo>
                  <a:pt x="2136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89BC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09" name="Google Shape;2209;p157"/>
          <p:cNvSpPr/>
          <p:nvPr/>
        </p:nvSpPr>
        <p:spPr>
          <a:xfrm>
            <a:off x="2419704" y="2587953"/>
            <a:ext cx="2627154" cy="247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9" y="0"/>
                </a:moveTo>
                <a:lnTo>
                  <a:pt x="0" y="21600"/>
                </a:lnTo>
                <a:lnTo>
                  <a:pt x="21361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10" name="Google Shape;2210;p157"/>
          <p:cNvSpPr/>
          <p:nvPr/>
        </p:nvSpPr>
        <p:spPr>
          <a:xfrm>
            <a:off x="42433" y="2587953"/>
            <a:ext cx="2413638" cy="247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33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E9E9E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11" name="Google Shape;2211;p157"/>
          <p:cNvSpPr/>
          <p:nvPr/>
        </p:nvSpPr>
        <p:spPr>
          <a:xfrm>
            <a:off x="7597821" y="2587953"/>
            <a:ext cx="1916352" cy="75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98" y="8439"/>
                </a:moveTo>
                <a:cubicBezTo>
                  <a:pt x="21245" y="7620"/>
                  <a:pt x="21600" y="6171"/>
                  <a:pt x="21600" y="4597"/>
                </a:cubicBezTo>
                <a:lnTo>
                  <a:pt x="21600" y="4597"/>
                </a:lnTo>
                <a:cubicBezTo>
                  <a:pt x="21600" y="2078"/>
                  <a:pt x="20698" y="0"/>
                  <a:pt x="19604" y="0"/>
                </a:cubicBezTo>
                <a:lnTo>
                  <a:pt x="328" y="0"/>
                </a:lnTo>
                <a:lnTo>
                  <a:pt x="0" y="7053"/>
                </a:lnTo>
                <a:lnTo>
                  <a:pt x="13726" y="7053"/>
                </a:lnTo>
                <a:cubicBezTo>
                  <a:pt x="14491" y="7053"/>
                  <a:pt x="14765" y="9383"/>
                  <a:pt x="14108" y="10265"/>
                </a:cubicBezTo>
                <a:lnTo>
                  <a:pt x="8257" y="18325"/>
                </a:lnTo>
                <a:lnTo>
                  <a:pt x="11976" y="21600"/>
                </a:lnTo>
                <a:lnTo>
                  <a:pt x="20698" y="8439"/>
                </a:lnTo>
                <a:close/>
              </a:path>
            </a:pathLst>
          </a:custGeom>
          <a:solidFill>
            <a:srgbClr val="3A5C8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12" name="Google Shape;2212;p157"/>
          <p:cNvSpPr/>
          <p:nvPr/>
        </p:nvSpPr>
        <p:spPr>
          <a:xfrm>
            <a:off x="4894002" y="4096821"/>
            <a:ext cx="2268162" cy="1187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690"/>
                </a:moveTo>
                <a:lnTo>
                  <a:pt x="17580" y="0"/>
                </a:lnTo>
                <a:lnTo>
                  <a:pt x="0" y="18228"/>
                </a:lnTo>
                <a:lnTo>
                  <a:pt x="5036" y="2160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13" name="Google Shape;2213;p157"/>
          <p:cNvSpPr/>
          <p:nvPr/>
        </p:nvSpPr>
        <p:spPr>
          <a:xfrm>
            <a:off x="8702493" y="6255404"/>
            <a:ext cx="3447090" cy="600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71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14" name="Google Shape;2214;p157"/>
          <p:cNvSpPr/>
          <p:nvPr/>
        </p:nvSpPr>
        <p:spPr>
          <a:xfrm>
            <a:off x="4563852" y="6255404"/>
            <a:ext cx="4225770" cy="600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5" y="0"/>
                </a:moveTo>
                <a:lnTo>
                  <a:pt x="0" y="21600"/>
                </a:lnTo>
                <a:lnTo>
                  <a:pt x="2121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7931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15" name="Google Shape;2215;p157"/>
          <p:cNvSpPr/>
          <p:nvPr/>
        </p:nvSpPr>
        <p:spPr>
          <a:xfrm>
            <a:off x="2678833" y="5095800"/>
            <a:ext cx="2748438" cy="17621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097" y="14209"/>
                </a:moveTo>
                <a:cubicBezTo>
                  <a:pt x="11648" y="14209"/>
                  <a:pt x="11076" y="11633"/>
                  <a:pt x="12297" y="10540"/>
                </a:cubicBezTo>
                <a:lnTo>
                  <a:pt x="21600" y="2186"/>
                </a:lnTo>
                <a:lnTo>
                  <a:pt x="17444" y="0"/>
                </a:lnTo>
                <a:lnTo>
                  <a:pt x="1678" y="12856"/>
                </a:lnTo>
                <a:cubicBezTo>
                  <a:pt x="629" y="13715"/>
                  <a:pt x="0" y="15250"/>
                  <a:pt x="0" y="16890"/>
                </a:cubicBezTo>
                <a:cubicBezTo>
                  <a:pt x="0" y="19492"/>
                  <a:pt x="1544" y="21600"/>
                  <a:pt x="3451" y="21600"/>
                </a:cubicBezTo>
                <a:lnTo>
                  <a:pt x="14851" y="21600"/>
                </a:lnTo>
                <a:lnTo>
                  <a:pt x="18168" y="14235"/>
                </a:lnTo>
                <a:lnTo>
                  <a:pt x="13097" y="14235"/>
                </a:lnTo>
                <a:close/>
              </a:path>
            </a:pathLst>
          </a:custGeom>
          <a:solidFill>
            <a:srgbClr val="FFCC4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216" name="Google Shape;2216;p157"/>
          <p:cNvGrpSpPr/>
          <p:nvPr/>
        </p:nvGrpSpPr>
        <p:grpSpPr>
          <a:xfrm>
            <a:off x="6494225" y="4862078"/>
            <a:ext cx="2468790" cy="1266619"/>
            <a:chOff x="332936" y="2720099"/>
            <a:chExt cx="3352512" cy="1076691"/>
          </a:xfrm>
        </p:grpSpPr>
        <p:sp>
          <p:nvSpPr>
            <p:cNvPr id="2217" name="Google Shape;2217;p157"/>
            <p:cNvSpPr txBox="1"/>
            <p:nvPr/>
          </p:nvSpPr>
          <p:spPr>
            <a:xfrm>
              <a:off x="332936" y="2720099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Special Case 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18" name="Google Shape;2218;p157"/>
            <p:cNvSpPr txBox="1"/>
            <p:nvPr/>
          </p:nvSpPr>
          <p:spPr>
            <a:xfrm>
              <a:off x="332948" y="3064190"/>
              <a:ext cx="33525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When there is a complicated case due to issue on SH’s end</a:t>
              </a:r>
              <a:endParaRPr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219" name="Google Shape;2219;p157"/>
          <p:cNvGrpSpPr/>
          <p:nvPr/>
        </p:nvGrpSpPr>
        <p:grpSpPr>
          <a:xfrm>
            <a:off x="711400" y="4848695"/>
            <a:ext cx="2190864" cy="1293361"/>
            <a:chOff x="253903" y="2641583"/>
            <a:chExt cx="2975100" cy="1099423"/>
          </a:xfrm>
        </p:grpSpPr>
        <p:sp>
          <p:nvSpPr>
            <p:cNvPr id="2220" name="Google Shape;2220;p157"/>
            <p:cNvSpPr txBox="1"/>
            <p:nvPr/>
          </p:nvSpPr>
          <p:spPr>
            <a:xfrm>
              <a:off x="253903" y="2641583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Refund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21" name="Google Shape;2221;p157"/>
            <p:cNvSpPr txBox="1"/>
            <p:nvPr/>
          </p:nvSpPr>
          <p:spPr>
            <a:xfrm>
              <a:off x="253903" y="3008406"/>
              <a:ext cx="29751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When merchant wants refund due to server down issue</a:t>
              </a:r>
              <a:endParaRPr sz="1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222" name="Google Shape;2222;p157"/>
          <p:cNvGrpSpPr/>
          <p:nvPr/>
        </p:nvGrpSpPr>
        <p:grpSpPr>
          <a:xfrm>
            <a:off x="2960465" y="3072474"/>
            <a:ext cx="2413772" cy="1786050"/>
            <a:chOff x="-285772" y="2384825"/>
            <a:chExt cx="3277800" cy="1518234"/>
          </a:xfrm>
        </p:grpSpPr>
        <p:sp>
          <p:nvSpPr>
            <p:cNvPr id="2223" name="Google Shape;2223;p157"/>
            <p:cNvSpPr txBox="1"/>
            <p:nvPr/>
          </p:nvSpPr>
          <p:spPr>
            <a:xfrm>
              <a:off x="16803" y="2384825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Extensions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24" name="Google Shape;2224;p157"/>
            <p:cNvSpPr txBox="1"/>
            <p:nvPr/>
          </p:nvSpPr>
          <p:spPr>
            <a:xfrm>
              <a:off x="-285772" y="2751658"/>
              <a:ext cx="3277800" cy="11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When merchant is asking to extend the subscription plan to another few months due to business closed down temporarily</a:t>
              </a:r>
              <a:endParaRPr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225" name="Google Shape;2225;p157"/>
          <p:cNvGrpSpPr/>
          <p:nvPr/>
        </p:nvGrpSpPr>
        <p:grpSpPr>
          <a:xfrm>
            <a:off x="-16864" y="1347067"/>
            <a:ext cx="2268139" cy="1272297"/>
            <a:chOff x="213811" y="2713234"/>
            <a:chExt cx="3568500" cy="1081518"/>
          </a:xfrm>
        </p:grpSpPr>
        <p:sp>
          <p:nvSpPr>
            <p:cNvPr id="2226" name="Google Shape;2226;p157"/>
            <p:cNvSpPr txBox="1"/>
            <p:nvPr/>
          </p:nvSpPr>
          <p:spPr>
            <a:xfrm>
              <a:off x="213811" y="2713234"/>
              <a:ext cx="34470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Discount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27" name="Google Shape;2227;p157"/>
            <p:cNvSpPr txBox="1"/>
            <p:nvPr/>
          </p:nvSpPr>
          <p:spPr>
            <a:xfrm>
              <a:off x="213811" y="3062152"/>
              <a:ext cx="35685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ask for discount for certain issues they are facing</a:t>
              </a:r>
              <a:endParaRPr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228" name="Google Shape;2228;p157"/>
          <p:cNvGrpSpPr/>
          <p:nvPr/>
        </p:nvGrpSpPr>
        <p:grpSpPr>
          <a:xfrm>
            <a:off x="2839536" y="1336509"/>
            <a:ext cx="2190864" cy="1293361"/>
            <a:chOff x="872679" y="2716444"/>
            <a:chExt cx="2975100" cy="1099423"/>
          </a:xfrm>
        </p:grpSpPr>
        <p:sp>
          <p:nvSpPr>
            <p:cNvPr id="2229" name="Google Shape;2229;p157"/>
            <p:cNvSpPr txBox="1"/>
            <p:nvPr/>
          </p:nvSpPr>
          <p:spPr>
            <a:xfrm>
              <a:off x="872679" y="2716444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Refuse to Upgrade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30" name="Google Shape;2230;p157"/>
            <p:cNvSpPr txBox="1"/>
            <p:nvPr/>
          </p:nvSpPr>
          <p:spPr>
            <a:xfrm>
              <a:off x="872679" y="3083267"/>
              <a:ext cx="29751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wants certain features but does not want to upgrade </a:t>
              </a:r>
              <a:endParaRPr sz="1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231" name="Google Shape;2231;p157"/>
          <p:cNvGrpSpPr/>
          <p:nvPr/>
        </p:nvGrpSpPr>
        <p:grpSpPr>
          <a:xfrm>
            <a:off x="5215266" y="1347065"/>
            <a:ext cx="2359843" cy="1272298"/>
            <a:chOff x="332936" y="2720099"/>
            <a:chExt cx="3034778" cy="1081519"/>
          </a:xfrm>
        </p:grpSpPr>
        <p:sp>
          <p:nvSpPr>
            <p:cNvPr id="2232" name="Google Shape;2232;p157"/>
            <p:cNvSpPr txBox="1"/>
            <p:nvPr/>
          </p:nvSpPr>
          <p:spPr>
            <a:xfrm>
              <a:off x="332936" y="2720099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Situation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33" name="Google Shape;2233;p157"/>
            <p:cNvSpPr txBox="1"/>
            <p:nvPr/>
          </p:nvSpPr>
          <p:spPr>
            <a:xfrm>
              <a:off x="605614" y="3069018"/>
              <a:ext cx="27621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is explaining on the situation they are facing</a:t>
              </a:r>
              <a:endParaRPr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234" name="Google Shape;2234;p157"/>
          <p:cNvGrpSpPr/>
          <p:nvPr/>
        </p:nvGrpSpPr>
        <p:grpSpPr>
          <a:xfrm>
            <a:off x="8107615" y="1309799"/>
            <a:ext cx="2968257" cy="1293361"/>
            <a:chOff x="-2095545" y="2739877"/>
            <a:chExt cx="2975100" cy="1099423"/>
          </a:xfrm>
        </p:grpSpPr>
        <p:sp>
          <p:nvSpPr>
            <p:cNvPr id="2235" name="Google Shape;2235;p157"/>
            <p:cNvSpPr txBox="1"/>
            <p:nvPr/>
          </p:nvSpPr>
          <p:spPr>
            <a:xfrm>
              <a:off x="-2095545" y="2739877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Action Plan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36" name="Google Shape;2236;p157"/>
            <p:cNvSpPr txBox="1"/>
            <p:nvPr/>
          </p:nvSpPr>
          <p:spPr>
            <a:xfrm>
              <a:off x="-2095545" y="3106700"/>
              <a:ext cx="29751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Player to decide on the next action plan after merchant explains on the situation</a:t>
              </a:r>
              <a:endParaRPr sz="1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2237" name="Google Shape;2237;p157"/>
          <p:cNvCxnSpPr/>
          <p:nvPr/>
        </p:nvCxnSpPr>
        <p:spPr>
          <a:xfrm>
            <a:off x="2419684" y="1446477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238" name="Google Shape;2238;p157"/>
          <p:cNvCxnSpPr/>
          <p:nvPr/>
        </p:nvCxnSpPr>
        <p:spPr>
          <a:xfrm>
            <a:off x="5215280" y="1442210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grpSp>
        <p:nvGrpSpPr>
          <p:cNvPr id="2239" name="Google Shape;2239;p157"/>
          <p:cNvGrpSpPr/>
          <p:nvPr/>
        </p:nvGrpSpPr>
        <p:grpSpPr>
          <a:xfrm>
            <a:off x="8685108" y="3536110"/>
            <a:ext cx="2190864" cy="1539699"/>
            <a:chOff x="1186956" y="2720099"/>
            <a:chExt cx="2975100" cy="1308823"/>
          </a:xfrm>
        </p:grpSpPr>
        <p:sp>
          <p:nvSpPr>
            <p:cNvPr id="2240" name="Google Shape;2240;p157"/>
            <p:cNvSpPr txBox="1"/>
            <p:nvPr/>
          </p:nvSpPr>
          <p:spPr>
            <a:xfrm>
              <a:off x="1186956" y="2720099"/>
              <a:ext cx="2926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Roboto Medium"/>
                  <a:ea typeface="Roboto Medium"/>
                  <a:cs typeface="Roboto Medium"/>
                  <a:sym typeface="Roboto Medium"/>
                </a:rPr>
                <a:t>Adoption</a:t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41" name="Google Shape;2241;p157"/>
            <p:cNvSpPr txBox="1"/>
            <p:nvPr/>
          </p:nvSpPr>
          <p:spPr>
            <a:xfrm>
              <a:off x="1186956" y="3086922"/>
              <a:ext cx="29751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925" rIns="0" bIns="609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When merchant has adopted and comprehends the system</a:t>
              </a:r>
              <a:endParaRPr sz="1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2242" name="Google Shape;2242;p157"/>
          <p:cNvCxnSpPr/>
          <p:nvPr/>
        </p:nvCxnSpPr>
        <p:spPr>
          <a:xfrm>
            <a:off x="7964481" y="1392227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243" name="Google Shape;2243;p157"/>
          <p:cNvCxnSpPr/>
          <p:nvPr/>
        </p:nvCxnSpPr>
        <p:spPr>
          <a:xfrm>
            <a:off x="5767060" y="3436907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244" name="Google Shape;2244;p157"/>
          <p:cNvCxnSpPr/>
          <p:nvPr/>
        </p:nvCxnSpPr>
        <p:spPr>
          <a:xfrm>
            <a:off x="3116306" y="5075383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245" name="Google Shape;2245;p157"/>
          <p:cNvCxnSpPr/>
          <p:nvPr/>
        </p:nvCxnSpPr>
        <p:spPr>
          <a:xfrm rot="10800000">
            <a:off x="8385323" y="3634013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246" name="Google Shape;2246;p157"/>
          <p:cNvCxnSpPr/>
          <p:nvPr/>
        </p:nvCxnSpPr>
        <p:spPr>
          <a:xfrm>
            <a:off x="7759980" y="1392244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247" name="Google Shape;2247;p157"/>
          <p:cNvCxnSpPr/>
          <p:nvPr/>
        </p:nvCxnSpPr>
        <p:spPr>
          <a:xfrm>
            <a:off x="6365227" y="5274193"/>
            <a:ext cx="0" cy="1082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oval" w="med" len="med"/>
          </a:ln>
        </p:spPr>
      </p:cxnSp>
      <p:pic>
        <p:nvPicPr>
          <p:cNvPr id="2248" name="Google Shape;2248;p15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977579" y="321661"/>
            <a:ext cx="830888" cy="830867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5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250" name="Google Shape;2250;p157"/>
          <p:cNvSpPr txBox="1"/>
          <p:nvPr/>
        </p:nvSpPr>
        <p:spPr>
          <a:xfrm>
            <a:off x="-221624" y="6552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	Terminology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58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Signika"/>
                <a:ea typeface="Signika"/>
                <a:cs typeface="Signika"/>
                <a:sym typeface="Signika"/>
              </a:rPr>
              <a:t>Process &amp; Scenarios</a:t>
            </a:r>
            <a:endParaRPr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256" name="Google Shape;2256;p158"/>
          <p:cNvSpPr txBox="1"/>
          <p:nvPr/>
        </p:nvSpPr>
        <p:spPr>
          <a:xfrm>
            <a:off x="2591475" y="3983550"/>
            <a:ext cx="63696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Recurring Issues </a:t>
            </a:r>
            <a:b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</a:b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(More Applicable for Success Team)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257" name="Google Shape;2257;p15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258" name="Google Shape;2258;p158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5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64" name="Google Shape;2264;p159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Scenario 1 (Controllable)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265" name="Google Shape;2265;p159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Recurring Issue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66" name="Google Shape;2266;p159"/>
          <p:cNvSpPr txBox="1"/>
          <p:nvPr/>
        </p:nvSpPr>
        <p:spPr>
          <a:xfrm>
            <a:off x="168617" y="1084797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1900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churn due to </a:t>
            </a:r>
            <a:r>
              <a:rPr lang="en-US" sz="19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delayed payment from StoreHub / Beep Delivery Rider Issues</a:t>
            </a:r>
            <a:endParaRPr sz="1900" b="1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267" name="Google Shape;2267;p159"/>
          <p:cNvCxnSpPr/>
          <p:nvPr/>
        </p:nvCxnSpPr>
        <p:spPr>
          <a:xfrm>
            <a:off x="1305167" y="3374333"/>
            <a:ext cx="0" cy="41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8" name="Google Shape;2268;p159"/>
          <p:cNvSpPr/>
          <p:nvPr/>
        </p:nvSpPr>
        <p:spPr>
          <a:xfrm>
            <a:off x="500531" y="1910381"/>
            <a:ext cx="1688100" cy="557700"/>
          </a:xfrm>
          <a:prstGeom prst="roundRect">
            <a:avLst>
              <a:gd name="adj" fmla="val 5703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Situation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69" name="Google Shape;2269;p159"/>
          <p:cNvSpPr txBox="1"/>
          <p:nvPr/>
        </p:nvSpPr>
        <p:spPr>
          <a:xfrm>
            <a:off x="500533" y="2599449"/>
            <a:ext cx="1688100" cy="800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Understand </a:t>
            </a: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which date</a:t>
            </a: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the payment did not come in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70" name="Google Shape;2270;p159"/>
          <p:cNvSpPr/>
          <p:nvPr/>
        </p:nvSpPr>
        <p:spPr>
          <a:xfrm rot="5400000">
            <a:off x="1234143" y="1854220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71" name="Google Shape;2271;p159"/>
          <p:cNvSpPr/>
          <p:nvPr/>
        </p:nvSpPr>
        <p:spPr>
          <a:xfrm>
            <a:off x="500529" y="3836646"/>
            <a:ext cx="1688100" cy="549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Investigate Cause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of Issue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72" name="Google Shape;2272;p159"/>
          <p:cNvSpPr txBox="1"/>
          <p:nvPr/>
        </p:nvSpPr>
        <p:spPr>
          <a:xfrm>
            <a:off x="561767" y="4569400"/>
            <a:ext cx="1688100" cy="130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 Check if there is any 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 payment issues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 Check with other 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 departments (e.g. 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 Finance)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73" name="Google Shape;2273;p159"/>
          <p:cNvSpPr/>
          <p:nvPr/>
        </p:nvSpPr>
        <p:spPr>
          <a:xfrm rot="5400000">
            <a:off x="1281343" y="3834237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74" name="Google Shape;2274;p159"/>
          <p:cNvSpPr/>
          <p:nvPr/>
        </p:nvSpPr>
        <p:spPr>
          <a:xfrm>
            <a:off x="3185162" y="2787513"/>
            <a:ext cx="1688100" cy="549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Provide Assurance 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75" name="Google Shape;2275;p159"/>
          <p:cNvSpPr txBox="1"/>
          <p:nvPr/>
        </p:nvSpPr>
        <p:spPr>
          <a:xfrm>
            <a:off x="3346556" y="3516479"/>
            <a:ext cx="142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Speak to merchant with empathy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76" name="Google Shape;2276;p159"/>
          <p:cNvSpPr/>
          <p:nvPr/>
        </p:nvSpPr>
        <p:spPr>
          <a:xfrm rot="5400000">
            <a:off x="3965976" y="2764693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77" name="Google Shape;2277;p159"/>
          <p:cNvSpPr/>
          <p:nvPr/>
        </p:nvSpPr>
        <p:spPr>
          <a:xfrm>
            <a:off x="5622867" y="2802700"/>
            <a:ext cx="1506300" cy="533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Escalation &amp; Follow Up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78" name="Google Shape;2278;p159"/>
          <p:cNvSpPr txBox="1"/>
          <p:nvPr/>
        </p:nvSpPr>
        <p:spPr>
          <a:xfrm>
            <a:off x="5622867" y="3516479"/>
            <a:ext cx="1429500" cy="1054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Constant follow up with Care /Beep Team &amp; update merchant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79" name="Google Shape;2279;p159"/>
          <p:cNvSpPr/>
          <p:nvPr/>
        </p:nvSpPr>
        <p:spPr>
          <a:xfrm rot="5400000">
            <a:off x="6293314" y="2764693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80" name="Google Shape;2280;p159"/>
          <p:cNvSpPr/>
          <p:nvPr/>
        </p:nvSpPr>
        <p:spPr>
          <a:xfrm>
            <a:off x="7998868" y="2758843"/>
            <a:ext cx="1789500" cy="654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Recovery</a:t>
            </a:r>
            <a:endParaRPr sz="19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(Compensation)</a:t>
            </a:r>
            <a:endParaRPr sz="1900"/>
          </a:p>
        </p:txBody>
      </p:sp>
      <p:sp>
        <p:nvSpPr>
          <p:cNvPr id="2281" name="Google Shape;2281;p159"/>
          <p:cNvSpPr/>
          <p:nvPr/>
        </p:nvSpPr>
        <p:spPr>
          <a:xfrm rot="5400000">
            <a:off x="8882672" y="2824893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82" name="Google Shape;2282;p159"/>
          <p:cNvSpPr txBox="1"/>
          <p:nvPr/>
        </p:nvSpPr>
        <p:spPr>
          <a:xfrm>
            <a:off x="8061256" y="3571717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Check with Coach on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reasonable amount</a:t>
            </a:r>
            <a:endParaRPr sz="1900"/>
          </a:p>
        </p:txBody>
      </p:sp>
      <p:cxnSp>
        <p:nvCxnSpPr>
          <p:cNvPr id="2283" name="Google Shape;2283;p159"/>
          <p:cNvCxnSpPr>
            <a:stCxn id="2271" idx="3"/>
            <a:endCxn id="2274" idx="1"/>
          </p:cNvCxnSpPr>
          <p:nvPr/>
        </p:nvCxnSpPr>
        <p:spPr>
          <a:xfrm rot="10800000" flipH="1">
            <a:off x="2188629" y="3062496"/>
            <a:ext cx="996600" cy="10491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4" name="Google Shape;2284;p159"/>
          <p:cNvCxnSpPr>
            <a:stCxn id="2274" idx="3"/>
            <a:endCxn id="2277" idx="1"/>
          </p:cNvCxnSpPr>
          <p:nvPr/>
        </p:nvCxnSpPr>
        <p:spPr>
          <a:xfrm>
            <a:off x="4873262" y="3062463"/>
            <a:ext cx="7497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5" name="Google Shape;2285;p159"/>
          <p:cNvCxnSpPr>
            <a:stCxn id="2277" idx="3"/>
            <a:endCxn id="2280" idx="1"/>
          </p:cNvCxnSpPr>
          <p:nvPr/>
        </p:nvCxnSpPr>
        <p:spPr>
          <a:xfrm>
            <a:off x="7129167" y="3069550"/>
            <a:ext cx="8697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6" name="Google Shape;2286;p159"/>
          <p:cNvSpPr/>
          <p:nvPr/>
        </p:nvSpPr>
        <p:spPr>
          <a:xfrm>
            <a:off x="10639444" y="2679705"/>
            <a:ext cx="766500" cy="786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287" name="Google Shape;2287;p159"/>
          <p:cNvCxnSpPr>
            <a:stCxn id="2280" idx="3"/>
            <a:endCxn id="2286" idx="1"/>
          </p:cNvCxnSpPr>
          <p:nvPr/>
        </p:nvCxnSpPr>
        <p:spPr>
          <a:xfrm rot="10800000" flipH="1">
            <a:off x="9788368" y="3072643"/>
            <a:ext cx="8511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88" name="Google Shape;2288;p1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76869" y="169497"/>
            <a:ext cx="881434" cy="8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5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60"/>
          <p:cNvSpPr/>
          <p:nvPr/>
        </p:nvSpPr>
        <p:spPr>
          <a:xfrm>
            <a:off x="5335367" y="2792233"/>
            <a:ext cx="1096800" cy="9843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95" name="Google Shape;2295;p16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96" name="Google Shape;2296;p160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Scenario 2 (Controllable) 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297" name="Google Shape;2297;p160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Recurring Issue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98" name="Google Shape;2298;p160"/>
          <p:cNvSpPr txBox="1"/>
          <p:nvPr/>
        </p:nvSpPr>
        <p:spPr>
          <a:xfrm>
            <a:off x="168617" y="1084797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1900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found a </a:t>
            </a:r>
            <a:r>
              <a:rPr lang="en-US" sz="19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basic and cheaper solutions </a:t>
            </a:r>
            <a:endParaRPr sz="1900" b="1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99" name="Google Shape;2299;p160"/>
          <p:cNvSpPr/>
          <p:nvPr/>
        </p:nvSpPr>
        <p:spPr>
          <a:xfrm>
            <a:off x="539897" y="3004297"/>
            <a:ext cx="1688100" cy="557700"/>
          </a:xfrm>
          <a:prstGeom prst="roundRect">
            <a:avLst>
              <a:gd name="adj" fmla="val 5703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Situation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00" name="Google Shape;2300;p160"/>
          <p:cNvSpPr txBox="1"/>
          <p:nvPr/>
        </p:nvSpPr>
        <p:spPr>
          <a:xfrm>
            <a:off x="408700" y="3673650"/>
            <a:ext cx="1950300" cy="1562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Find out </a:t>
            </a: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which platform?</a:t>
            </a:r>
            <a:endParaRPr sz="11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Any particular </a:t>
            </a: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feature?</a:t>
            </a:r>
            <a:b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</a:t>
            </a: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Explain if SH has the 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feature 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 Find out if merchant 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has the info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01" name="Google Shape;2301;p160"/>
          <p:cNvSpPr/>
          <p:nvPr/>
        </p:nvSpPr>
        <p:spPr>
          <a:xfrm rot="5400000">
            <a:off x="1273510" y="2948137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2" name="Google Shape;2302;p160"/>
          <p:cNvSpPr/>
          <p:nvPr/>
        </p:nvSpPr>
        <p:spPr>
          <a:xfrm>
            <a:off x="2919233" y="3018700"/>
            <a:ext cx="1950300" cy="52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Negotiate / Value Selling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03" name="Google Shape;2303;p160"/>
          <p:cNvSpPr txBox="1"/>
          <p:nvPr/>
        </p:nvSpPr>
        <p:spPr>
          <a:xfrm>
            <a:off x="2919233" y="3688300"/>
            <a:ext cx="1950300" cy="1562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Highlight what they will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lose if they churn</a:t>
            </a:r>
            <a:endParaRPr sz="11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Highlight the features that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that SH has &amp; the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competitor does not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04" name="Google Shape;2304;p160"/>
          <p:cNvSpPr/>
          <p:nvPr/>
        </p:nvSpPr>
        <p:spPr>
          <a:xfrm rot="5400000">
            <a:off x="3784043" y="2962787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5" name="Google Shape;2305;p160"/>
          <p:cNvSpPr txBox="1"/>
          <p:nvPr/>
        </p:nvSpPr>
        <p:spPr>
          <a:xfrm>
            <a:off x="5085566" y="3004850"/>
            <a:ext cx="159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Based on the 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reason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06" name="Google Shape;2306;p160"/>
          <p:cNvSpPr txBox="1"/>
          <p:nvPr/>
        </p:nvSpPr>
        <p:spPr>
          <a:xfrm>
            <a:off x="5929983" y="2204600"/>
            <a:ext cx="759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8761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Agree</a:t>
            </a:r>
            <a:endParaRPr sz="1200" b="1">
              <a:solidFill>
                <a:srgbClr val="38761D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07" name="Google Shape;2307;p160"/>
          <p:cNvSpPr txBox="1"/>
          <p:nvPr/>
        </p:nvSpPr>
        <p:spPr>
          <a:xfrm>
            <a:off x="6035083" y="3789067"/>
            <a:ext cx="759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Does </a:t>
            </a:r>
            <a:br>
              <a:rPr lang="en-US" sz="12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2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</a:t>
            </a:r>
            <a:br>
              <a:rPr lang="en-US" sz="12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2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Agree</a:t>
            </a:r>
            <a:endParaRPr sz="1200" b="1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08" name="Google Shape;2308;p160"/>
          <p:cNvSpPr/>
          <p:nvPr/>
        </p:nvSpPr>
        <p:spPr>
          <a:xfrm>
            <a:off x="7139833" y="1937800"/>
            <a:ext cx="1506300" cy="533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Follow Up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09" name="Google Shape;2309;p160"/>
          <p:cNvSpPr/>
          <p:nvPr/>
        </p:nvSpPr>
        <p:spPr>
          <a:xfrm>
            <a:off x="7135234" y="3704383"/>
            <a:ext cx="1515600" cy="555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Churn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10" name="Google Shape;2310;p160"/>
          <p:cNvSpPr txBox="1"/>
          <p:nvPr/>
        </p:nvSpPr>
        <p:spPr>
          <a:xfrm>
            <a:off x="7125028" y="2614917"/>
            <a:ext cx="1515600" cy="5463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merchants needs time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11" name="Google Shape;2311;p160"/>
          <p:cNvSpPr/>
          <p:nvPr/>
        </p:nvSpPr>
        <p:spPr>
          <a:xfrm rot="5400000">
            <a:off x="7823465" y="1868987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12" name="Google Shape;2312;p160"/>
          <p:cNvSpPr txBox="1"/>
          <p:nvPr/>
        </p:nvSpPr>
        <p:spPr>
          <a:xfrm>
            <a:off x="7135228" y="4415451"/>
            <a:ext cx="1515600" cy="1054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Handover to AM (BE) to process account cancellation 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13" name="Google Shape;2313;p160"/>
          <p:cNvSpPr/>
          <p:nvPr/>
        </p:nvSpPr>
        <p:spPr>
          <a:xfrm rot="5400000">
            <a:off x="7833665" y="3669520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14" name="Google Shape;2314;p160"/>
          <p:cNvSpPr/>
          <p:nvPr/>
        </p:nvSpPr>
        <p:spPr>
          <a:xfrm>
            <a:off x="9283767" y="1804400"/>
            <a:ext cx="1515600" cy="800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A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 (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BE) to process renewal</a:t>
            </a:r>
            <a:endParaRPr sz="1900"/>
          </a:p>
        </p:txBody>
      </p:sp>
      <p:sp>
        <p:nvSpPr>
          <p:cNvPr id="2315" name="Google Shape;2315;p160"/>
          <p:cNvSpPr/>
          <p:nvPr/>
        </p:nvSpPr>
        <p:spPr>
          <a:xfrm>
            <a:off x="9658377" y="3589005"/>
            <a:ext cx="766500" cy="786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316" name="Google Shape;2316;p160"/>
          <p:cNvCxnSpPr>
            <a:stCxn id="2299" idx="3"/>
            <a:endCxn id="2302" idx="1"/>
          </p:cNvCxnSpPr>
          <p:nvPr/>
        </p:nvCxnSpPr>
        <p:spPr>
          <a:xfrm>
            <a:off x="2227997" y="3283147"/>
            <a:ext cx="69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7" name="Google Shape;2317;p160"/>
          <p:cNvCxnSpPr>
            <a:stCxn id="2302" idx="3"/>
            <a:endCxn id="2294" idx="1"/>
          </p:cNvCxnSpPr>
          <p:nvPr/>
        </p:nvCxnSpPr>
        <p:spPr>
          <a:xfrm>
            <a:off x="4869533" y="3283150"/>
            <a:ext cx="46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8" name="Google Shape;2318;p160"/>
          <p:cNvCxnSpPr>
            <a:stCxn id="2294" idx="3"/>
            <a:endCxn id="2308" idx="1"/>
          </p:cNvCxnSpPr>
          <p:nvPr/>
        </p:nvCxnSpPr>
        <p:spPr>
          <a:xfrm rot="10800000" flipH="1">
            <a:off x="6432167" y="2204683"/>
            <a:ext cx="707700" cy="10797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9" name="Google Shape;2319;p160"/>
          <p:cNvCxnSpPr>
            <a:stCxn id="2294" idx="3"/>
            <a:endCxn id="2309" idx="1"/>
          </p:cNvCxnSpPr>
          <p:nvPr/>
        </p:nvCxnSpPr>
        <p:spPr>
          <a:xfrm>
            <a:off x="6432167" y="3284383"/>
            <a:ext cx="703200" cy="6978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0" name="Google Shape;2320;p160"/>
          <p:cNvCxnSpPr>
            <a:endCxn id="2314" idx="1"/>
          </p:cNvCxnSpPr>
          <p:nvPr/>
        </p:nvCxnSpPr>
        <p:spPr>
          <a:xfrm>
            <a:off x="8646267" y="2204600"/>
            <a:ext cx="63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1" name="Google Shape;2321;p160"/>
          <p:cNvCxnSpPr>
            <a:stCxn id="2309" idx="3"/>
            <a:endCxn id="2315" idx="1"/>
          </p:cNvCxnSpPr>
          <p:nvPr/>
        </p:nvCxnSpPr>
        <p:spPr>
          <a:xfrm>
            <a:off x="8650834" y="3982033"/>
            <a:ext cx="100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2" name="Google Shape;2322;p160"/>
          <p:cNvCxnSpPr>
            <a:stCxn id="2314" idx="2"/>
            <a:endCxn id="2315" idx="0"/>
          </p:cNvCxnSpPr>
          <p:nvPr/>
        </p:nvCxnSpPr>
        <p:spPr>
          <a:xfrm>
            <a:off x="10041567" y="2604800"/>
            <a:ext cx="0" cy="98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23" name="Google Shape;2323;p1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76869" y="169497"/>
            <a:ext cx="881434" cy="8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324" name="Google Shape;2324;p160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 | BE</a:t>
            </a: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Billing Executive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25" name="Google Shape;2325;p16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9"/>
          <p:cNvSpPr txBox="1"/>
          <p:nvPr/>
        </p:nvSpPr>
        <p:spPr>
          <a:xfrm>
            <a:off x="-291933" y="740777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Growth Mindset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4" name="Google Shape;574;p89"/>
          <p:cNvSpPr txBox="1"/>
          <p:nvPr/>
        </p:nvSpPr>
        <p:spPr>
          <a:xfrm>
            <a:off x="2162940" y="4866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Customer Experience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5" name="Google Shape;575;p89"/>
          <p:cNvSpPr txBox="1"/>
          <p:nvPr>
            <p:ph type="sldNum" idx="12"/>
          </p:nvPr>
        </p:nvSpPr>
        <p:spPr>
          <a:xfrm>
            <a:off x="11760485" y="6529980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graphicFrame>
        <p:nvGraphicFramePr>
          <p:cNvPr id="576" name="Google Shape;576;p89"/>
          <p:cNvGraphicFramePr/>
          <p:nvPr/>
        </p:nvGraphicFramePr>
        <p:xfrm>
          <a:off x="2653688" y="1628558"/>
          <a:ext cx="3000000" cy="3991150"/>
        </p:xfrm>
        <a:graphic>
          <a:graphicData uri="http://schemas.openxmlformats.org/drawingml/2006/table">
            <a:tbl>
              <a:tblPr firstRow="1" bandRow="1">
                <a:noFill/>
                <a:tableStyleId>{EEC58E42-9395-4938-9DB7-7220BE60E056}</a:tableStyleId>
              </a:tblPr>
              <a:tblGrid>
                <a:gridCol w="2481625"/>
              </a:tblGrid>
              <a:tr h="40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Instead of……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I’m not good at this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 give up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It’s good enough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 can’t make this any better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This is too hard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38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 made a mistake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I’ll never be that smart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Plan A didn’t work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My friend can do it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</a:tbl>
          </a:graphicData>
        </a:graphic>
      </p:graphicFrame>
      <p:graphicFrame>
        <p:nvGraphicFramePr>
          <p:cNvPr id="577" name="Google Shape;577;p89"/>
          <p:cNvGraphicFramePr/>
          <p:nvPr/>
        </p:nvGraphicFramePr>
        <p:xfrm>
          <a:off x="6402080" y="1628558"/>
          <a:ext cx="3000000" cy="3991150"/>
        </p:xfrm>
        <a:graphic>
          <a:graphicData uri="http://schemas.openxmlformats.org/drawingml/2006/table">
            <a:tbl>
              <a:tblPr firstRow="1" bandRow="1">
                <a:noFill/>
                <a:tableStyleId>{EEC58E42-9395-4938-9DB7-7220BE60E056}</a:tableStyleId>
              </a:tblPr>
              <a:tblGrid>
                <a:gridCol w="2481625"/>
              </a:tblGrid>
              <a:tr h="40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Try Thinking……</a:t>
                      </a:r>
                      <a:endParaRPr sz="1900" u="none" strike="noStrike" cap="none"/>
                    </a:p>
                  </a:txBody>
                  <a:tcPr marL="121925" marR="121925" marT="60975" marB="60975" anchor="ctr">
                    <a:solidFill>
                      <a:srgbClr val="00B0F0"/>
                    </a:solidFill>
                  </a:tcPr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What am I missing?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I’ll use a different strategy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Is this really my best work?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 can always improve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This may take some time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38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Mistakes help me to learn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 will learn how to do this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There’s always a Plan B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  <a:tr h="40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en-US" sz="13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 will learn from them</a:t>
                      </a:r>
                      <a:endParaRPr sz="1900" u="none" strike="noStrike" cap="none"/>
                    </a:p>
                  </a:txBody>
                  <a:tcPr marL="121925" marR="121925" marT="60975" marB="60975" anchor="ctr"/>
                </a:tc>
              </a:tr>
            </a:tbl>
          </a:graphicData>
        </a:graphic>
      </p:graphicFrame>
      <p:pic>
        <p:nvPicPr>
          <p:cNvPr id="578" name="Google Shape;578;p89" descr="Logo&#10;&#10;Description automatically generated with medium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83716" y="1410052"/>
            <a:ext cx="654607" cy="65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35322" y="1600566"/>
            <a:ext cx="654607" cy="65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90621" y="169783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61"/>
          <p:cNvSpPr txBox="1"/>
          <p:nvPr/>
        </p:nvSpPr>
        <p:spPr>
          <a:xfrm>
            <a:off x="6486902" y="2802934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Check with Coach on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reasonable amount</a:t>
            </a:r>
            <a:endParaRPr sz="1900"/>
          </a:p>
        </p:txBody>
      </p:sp>
      <p:sp>
        <p:nvSpPr>
          <p:cNvPr id="2331" name="Google Shape;2331;p161"/>
          <p:cNvSpPr/>
          <p:nvPr/>
        </p:nvSpPr>
        <p:spPr>
          <a:xfrm>
            <a:off x="5136933" y="2811180"/>
            <a:ext cx="1022700" cy="9264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332" name="Google Shape;2332;p161"/>
          <p:cNvCxnSpPr>
            <a:stCxn id="2333" idx="0"/>
            <a:endCxn id="2334" idx="2"/>
          </p:cNvCxnSpPr>
          <p:nvPr/>
        </p:nvCxnSpPr>
        <p:spPr>
          <a:xfrm rot="10800000">
            <a:off x="9639816" y="3321736"/>
            <a:ext cx="0" cy="6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5" name="Google Shape;2335;p16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6" name="Google Shape;2336;p161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Scenario 3 (Controllable) 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337" name="Google Shape;2337;p161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Recurring Issue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8" name="Google Shape;2338;p161"/>
          <p:cNvSpPr txBox="1"/>
          <p:nvPr/>
        </p:nvSpPr>
        <p:spPr>
          <a:xfrm>
            <a:off x="168617" y="1084797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1900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wants to churn due to </a:t>
            </a:r>
            <a:r>
              <a:rPr lang="en-US" sz="19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Software &amp; Hardware Issues</a:t>
            </a:r>
            <a:endParaRPr sz="1900" b="1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39" name="Google Shape;2339;p161"/>
          <p:cNvSpPr txBox="1"/>
          <p:nvPr/>
        </p:nvSpPr>
        <p:spPr>
          <a:xfrm>
            <a:off x="4868630" y="2986963"/>
            <a:ext cx="159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Based on the 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reason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340" name="Google Shape;2340;p161"/>
          <p:cNvCxnSpPr>
            <a:stCxn id="2331" idx="2"/>
            <a:endCxn id="2341" idx="1"/>
          </p:cNvCxnSpPr>
          <p:nvPr/>
        </p:nvCxnSpPr>
        <p:spPr>
          <a:xfrm rot="-5400000" flipH="1">
            <a:off x="5719833" y="3666030"/>
            <a:ext cx="620100" cy="763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2" name="Google Shape;2342;p161"/>
          <p:cNvCxnSpPr>
            <a:stCxn id="2331" idx="0"/>
            <a:endCxn id="2343" idx="1"/>
          </p:cNvCxnSpPr>
          <p:nvPr/>
        </p:nvCxnSpPr>
        <p:spPr>
          <a:xfrm rot="-5400000">
            <a:off x="5815533" y="2136630"/>
            <a:ext cx="507300" cy="841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4" name="Google Shape;2344;p161"/>
          <p:cNvSpPr txBox="1"/>
          <p:nvPr/>
        </p:nvSpPr>
        <p:spPr>
          <a:xfrm>
            <a:off x="5010583" y="2241583"/>
            <a:ext cx="75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8761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 be </a:t>
            </a:r>
            <a:br>
              <a:rPr lang="en-US" sz="1200" b="1">
                <a:solidFill>
                  <a:srgbClr val="38761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200" b="1">
                <a:solidFill>
                  <a:srgbClr val="38761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fixed</a:t>
            </a:r>
            <a:endParaRPr sz="1200" b="1">
              <a:solidFill>
                <a:srgbClr val="38761D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45" name="Google Shape;2345;p161"/>
          <p:cNvSpPr txBox="1"/>
          <p:nvPr/>
        </p:nvSpPr>
        <p:spPr>
          <a:xfrm>
            <a:off x="5032883" y="3645550"/>
            <a:ext cx="759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Can’t be fixed</a:t>
            </a:r>
            <a:endParaRPr sz="1200" b="1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46" name="Google Shape;2346;p161"/>
          <p:cNvSpPr txBox="1"/>
          <p:nvPr/>
        </p:nvSpPr>
        <p:spPr>
          <a:xfrm>
            <a:off x="8968740" y="4735192"/>
            <a:ext cx="68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347" name="Google Shape;2347;p161"/>
          <p:cNvCxnSpPr>
            <a:stCxn id="2333" idx="2"/>
            <a:endCxn id="2348" idx="1"/>
          </p:cNvCxnSpPr>
          <p:nvPr/>
        </p:nvCxnSpPr>
        <p:spPr>
          <a:xfrm rot="-5400000" flipH="1">
            <a:off x="9500916" y="4907836"/>
            <a:ext cx="542700" cy="264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49" name="Google Shape;2349;p161"/>
          <p:cNvSpPr txBox="1"/>
          <p:nvPr/>
        </p:nvSpPr>
        <p:spPr>
          <a:xfrm>
            <a:off x="8968735" y="3553650"/>
            <a:ext cx="633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350" name="Google Shape;2350;p161"/>
          <p:cNvCxnSpPr/>
          <p:nvPr/>
        </p:nvCxnSpPr>
        <p:spPr>
          <a:xfrm rot="10800000" flipH="1">
            <a:off x="8174433" y="2302033"/>
            <a:ext cx="5619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1" name="Google Shape;2351;p161"/>
          <p:cNvSpPr/>
          <p:nvPr/>
        </p:nvSpPr>
        <p:spPr>
          <a:xfrm>
            <a:off x="10980811" y="3290872"/>
            <a:ext cx="766500" cy="786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52" name="Google Shape;2352;p161"/>
          <p:cNvSpPr/>
          <p:nvPr/>
        </p:nvSpPr>
        <p:spPr>
          <a:xfrm>
            <a:off x="545731" y="1824431"/>
            <a:ext cx="1688100" cy="557700"/>
          </a:xfrm>
          <a:prstGeom prst="roundRect">
            <a:avLst>
              <a:gd name="adj" fmla="val 5703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Situation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53" name="Google Shape;2353;p161"/>
          <p:cNvSpPr txBox="1"/>
          <p:nvPr/>
        </p:nvSpPr>
        <p:spPr>
          <a:xfrm>
            <a:off x="414533" y="2493783"/>
            <a:ext cx="1950300" cy="2324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Understand what issue is </a:t>
            </a:r>
            <a:b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the merchant facing? </a:t>
            </a:r>
            <a:b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(e.g. Report missing / </a:t>
            </a:r>
            <a:b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Slow printer) 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When did this happened? 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How frequent?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What is the App / iOS </a:t>
            </a:r>
            <a:b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version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Printer Model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54" name="Google Shape;2354;p161"/>
          <p:cNvSpPr/>
          <p:nvPr/>
        </p:nvSpPr>
        <p:spPr>
          <a:xfrm rot="5400000">
            <a:off x="1309959" y="1768270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5" name="Google Shape;2355;p161"/>
          <p:cNvSpPr/>
          <p:nvPr/>
        </p:nvSpPr>
        <p:spPr>
          <a:xfrm>
            <a:off x="2877733" y="2573750"/>
            <a:ext cx="1841700" cy="1408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Suggest Workarounds/Guide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with troubleshooting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100" b="1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Troubleshooting Checklist</a:t>
            </a:r>
            <a:endParaRPr sz="11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43" name="Google Shape;2343;p161"/>
          <p:cNvSpPr/>
          <p:nvPr/>
        </p:nvSpPr>
        <p:spPr>
          <a:xfrm>
            <a:off x="6490204" y="1976922"/>
            <a:ext cx="1789500" cy="654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Recovery</a:t>
            </a:r>
            <a:endParaRPr sz="19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(Compensation)</a:t>
            </a:r>
            <a:endParaRPr sz="1900"/>
          </a:p>
        </p:txBody>
      </p:sp>
      <p:sp>
        <p:nvSpPr>
          <p:cNvPr id="2356" name="Google Shape;2356;p161"/>
          <p:cNvSpPr/>
          <p:nvPr/>
        </p:nvSpPr>
        <p:spPr>
          <a:xfrm rot="5400000">
            <a:off x="7308318" y="2056109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1" name="Google Shape;2341;p161"/>
          <p:cNvSpPr/>
          <p:nvPr/>
        </p:nvSpPr>
        <p:spPr>
          <a:xfrm>
            <a:off x="6411373" y="4076218"/>
            <a:ext cx="1841700" cy="5631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Escalate to Care Team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57" name="Google Shape;2357;p161"/>
          <p:cNvSpPr/>
          <p:nvPr/>
        </p:nvSpPr>
        <p:spPr>
          <a:xfrm rot="5400000">
            <a:off x="7258791" y="4054082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8" name="Google Shape;2358;p161"/>
          <p:cNvSpPr txBox="1"/>
          <p:nvPr/>
        </p:nvSpPr>
        <p:spPr>
          <a:xfrm>
            <a:off x="6437374" y="4800906"/>
            <a:ext cx="1789500" cy="130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Check with T1 / T2 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based on the severity 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of the case </a:t>
            </a:r>
            <a:b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   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Submit Feature </a:t>
            </a:r>
            <a:b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Request </a:t>
            </a:r>
            <a:r>
              <a:rPr lang="en-US" sz="1100" u="sng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JotForm</a:t>
            </a:r>
            <a:endParaRPr sz="1900"/>
          </a:p>
        </p:txBody>
      </p:sp>
      <p:sp>
        <p:nvSpPr>
          <p:cNvPr id="2359" name="Google Shape;2359;p161"/>
          <p:cNvSpPr/>
          <p:nvPr/>
        </p:nvSpPr>
        <p:spPr>
          <a:xfrm>
            <a:off x="8788713" y="1991533"/>
            <a:ext cx="1515600" cy="624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AM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(BE) </a:t>
            </a:r>
            <a:endParaRPr sz="1900"/>
          </a:p>
        </p:txBody>
      </p:sp>
      <p:sp>
        <p:nvSpPr>
          <p:cNvPr id="2360" name="Google Shape;2360;p161"/>
          <p:cNvSpPr/>
          <p:nvPr/>
        </p:nvSpPr>
        <p:spPr>
          <a:xfrm rot="5400000">
            <a:off x="9515848" y="2028759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4" name="Google Shape;2334;p161"/>
          <p:cNvSpPr txBox="1"/>
          <p:nvPr/>
        </p:nvSpPr>
        <p:spPr>
          <a:xfrm>
            <a:off x="8745005" y="2775584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merchant agrees to continue subscription </a:t>
            </a:r>
            <a:endParaRPr sz="1900"/>
          </a:p>
        </p:txBody>
      </p:sp>
      <p:sp>
        <p:nvSpPr>
          <p:cNvPr id="2348" name="Google Shape;2348;p161"/>
          <p:cNvSpPr/>
          <p:nvPr/>
        </p:nvSpPr>
        <p:spPr>
          <a:xfrm>
            <a:off x="9904634" y="5033850"/>
            <a:ext cx="1515600" cy="555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Churn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61" name="Google Shape;2361;p161"/>
          <p:cNvSpPr/>
          <p:nvPr/>
        </p:nvSpPr>
        <p:spPr>
          <a:xfrm rot="5400000">
            <a:off x="10603065" y="4998987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2" name="Google Shape;2362;p161"/>
          <p:cNvSpPr txBox="1"/>
          <p:nvPr/>
        </p:nvSpPr>
        <p:spPr>
          <a:xfrm>
            <a:off x="9767623" y="5733517"/>
            <a:ext cx="1789500" cy="800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Handover to AM team (BE) to process account cancellation </a:t>
            </a:r>
            <a:endParaRPr sz="1900"/>
          </a:p>
        </p:txBody>
      </p:sp>
      <p:cxnSp>
        <p:nvCxnSpPr>
          <p:cNvPr id="2363" name="Google Shape;2363;p161"/>
          <p:cNvCxnSpPr>
            <a:stCxn id="2352" idx="3"/>
            <a:endCxn id="2355" idx="1"/>
          </p:cNvCxnSpPr>
          <p:nvPr/>
        </p:nvCxnSpPr>
        <p:spPr>
          <a:xfrm>
            <a:off x="2233831" y="2103281"/>
            <a:ext cx="643800" cy="117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4" name="Google Shape;2364;p161"/>
          <p:cNvCxnSpPr>
            <a:stCxn id="2355" idx="3"/>
            <a:endCxn id="2331" idx="1"/>
          </p:cNvCxnSpPr>
          <p:nvPr/>
        </p:nvCxnSpPr>
        <p:spPr>
          <a:xfrm rot="10800000" flipH="1">
            <a:off x="4719433" y="3274400"/>
            <a:ext cx="4176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5" name="Google Shape;2365;p161"/>
          <p:cNvCxnSpPr>
            <a:stCxn id="2341" idx="3"/>
          </p:cNvCxnSpPr>
          <p:nvPr/>
        </p:nvCxnSpPr>
        <p:spPr>
          <a:xfrm>
            <a:off x="8253073" y="4357768"/>
            <a:ext cx="9303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6" name="Google Shape;2366;p161"/>
          <p:cNvCxnSpPr>
            <a:stCxn id="2359" idx="3"/>
            <a:endCxn id="2351" idx="0"/>
          </p:cNvCxnSpPr>
          <p:nvPr/>
        </p:nvCxnSpPr>
        <p:spPr>
          <a:xfrm>
            <a:off x="10304313" y="2303983"/>
            <a:ext cx="1059600" cy="987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7" name="Google Shape;2367;p161"/>
          <p:cNvCxnSpPr>
            <a:stCxn id="2348" idx="0"/>
            <a:endCxn id="2351" idx="2"/>
          </p:cNvCxnSpPr>
          <p:nvPr/>
        </p:nvCxnSpPr>
        <p:spPr>
          <a:xfrm rot="-5400000">
            <a:off x="10534784" y="4204500"/>
            <a:ext cx="957000" cy="7017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8" name="Google Shape;2368;p161"/>
          <p:cNvSpPr txBox="1"/>
          <p:nvPr/>
        </p:nvSpPr>
        <p:spPr>
          <a:xfrm>
            <a:off x="1124619" y="4919428"/>
            <a:ext cx="2716500" cy="546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will be raised to Product Team, but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1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overpromise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Merchants</a:t>
            </a:r>
            <a:endParaRPr sz="1900"/>
          </a:p>
        </p:txBody>
      </p:sp>
      <p:sp>
        <p:nvSpPr>
          <p:cNvPr id="2369" name="Google Shape;2369;p161"/>
          <p:cNvSpPr/>
          <p:nvPr/>
        </p:nvSpPr>
        <p:spPr>
          <a:xfrm>
            <a:off x="316500" y="5504967"/>
            <a:ext cx="3584100" cy="96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Notes: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JotForm requests are subject to review – feature not guaranteed to be in pipeline.</a:t>
            </a:r>
            <a:endParaRPr sz="1900"/>
          </a:p>
        </p:txBody>
      </p:sp>
      <p:pic>
        <p:nvPicPr>
          <p:cNvPr id="2370" name="Google Shape;2370;p16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076869" y="169497"/>
            <a:ext cx="881434" cy="8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161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</a:t>
            </a: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Billing Executive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33" name="Google Shape;2333;p161"/>
          <p:cNvSpPr/>
          <p:nvPr/>
        </p:nvSpPr>
        <p:spPr>
          <a:xfrm>
            <a:off x="9176016" y="3928936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2" name="Google Shape;2372;p161"/>
          <p:cNvSpPr txBox="1"/>
          <p:nvPr/>
        </p:nvSpPr>
        <p:spPr>
          <a:xfrm>
            <a:off x="8872222" y="4048205"/>
            <a:ext cx="151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</a:t>
            </a:r>
            <a:b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Satisfied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73" name="Google Shape;2373;p16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62"/>
          <p:cNvSpPr txBox="1"/>
          <p:nvPr>
            <p:ph type="title"/>
          </p:nvPr>
        </p:nvSpPr>
        <p:spPr>
          <a:xfrm>
            <a:off x="415600" y="27994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Signika"/>
                <a:ea typeface="Signika"/>
                <a:cs typeface="Signika"/>
                <a:sym typeface="Signika"/>
              </a:rPr>
              <a:t>Process &amp; Scenarios</a:t>
            </a:r>
            <a:endParaRPr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379" name="Google Shape;2379;p162"/>
          <p:cNvSpPr txBox="1"/>
          <p:nvPr/>
        </p:nvSpPr>
        <p:spPr>
          <a:xfrm>
            <a:off x="2893075" y="4042975"/>
            <a:ext cx="58650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Feature Request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marL="6096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(More Applicable for Success Team)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380" name="Google Shape;2380;p16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381" name="Google Shape;2381;p162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6" name="Google Shape;2386;p1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76869" y="169497"/>
            <a:ext cx="881434" cy="8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387" name="Google Shape;2387;p16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88" name="Google Shape;2388;p163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Scenario 1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389" name="Google Shape;2389;p163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Feature Requests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90" name="Google Shape;2390;p163"/>
          <p:cNvSpPr txBox="1"/>
          <p:nvPr/>
        </p:nvSpPr>
        <p:spPr>
          <a:xfrm>
            <a:off x="168617" y="1084797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Churn because </a:t>
            </a:r>
            <a:r>
              <a:rPr lang="en-US" sz="19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features are not available </a:t>
            </a:r>
            <a:endParaRPr sz="19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91" name="Google Shape;2391;p163"/>
          <p:cNvSpPr/>
          <p:nvPr/>
        </p:nvSpPr>
        <p:spPr>
          <a:xfrm>
            <a:off x="308564" y="1820697"/>
            <a:ext cx="1688100" cy="557700"/>
          </a:xfrm>
          <a:prstGeom prst="roundRect">
            <a:avLst>
              <a:gd name="adj" fmla="val 5703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Situation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92" name="Google Shape;2392;p163"/>
          <p:cNvSpPr/>
          <p:nvPr/>
        </p:nvSpPr>
        <p:spPr>
          <a:xfrm>
            <a:off x="308564" y="2676333"/>
            <a:ext cx="1688100" cy="549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Investigate Cause of Issue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93" name="Google Shape;2393;p163"/>
          <p:cNvSpPr/>
          <p:nvPr/>
        </p:nvSpPr>
        <p:spPr>
          <a:xfrm>
            <a:off x="3102321" y="3420479"/>
            <a:ext cx="1841700" cy="563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Suggest Workarounds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394" name="Google Shape;2394;p163"/>
          <p:cNvCxnSpPr>
            <a:stCxn id="2391" idx="2"/>
            <a:endCxn id="2392" idx="0"/>
          </p:cNvCxnSpPr>
          <p:nvPr/>
        </p:nvCxnSpPr>
        <p:spPr>
          <a:xfrm>
            <a:off x="1152614" y="2378397"/>
            <a:ext cx="0" cy="29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95" name="Google Shape;2395;p163"/>
          <p:cNvSpPr/>
          <p:nvPr/>
        </p:nvSpPr>
        <p:spPr>
          <a:xfrm>
            <a:off x="8874029" y="4297211"/>
            <a:ext cx="1789500" cy="555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Churn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96" name="Google Shape;2396;p163"/>
          <p:cNvSpPr/>
          <p:nvPr/>
        </p:nvSpPr>
        <p:spPr>
          <a:xfrm>
            <a:off x="8882440" y="2822067"/>
            <a:ext cx="1789500" cy="654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Recovery</a:t>
            </a:r>
            <a:endParaRPr sz="19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(Compensation)</a:t>
            </a:r>
            <a:endParaRPr sz="1900"/>
          </a:p>
        </p:txBody>
      </p:sp>
      <p:sp>
        <p:nvSpPr>
          <p:cNvPr id="2397" name="Google Shape;2397;p163"/>
          <p:cNvSpPr/>
          <p:nvPr/>
        </p:nvSpPr>
        <p:spPr>
          <a:xfrm>
            <a:off x="3111303" y="1865780"/>
            <a:ext cx="1841700" cy="557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Provide Guidance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98" name="Google Shape;2398;p163"/>
          <p:cNvSpPr/>
          <p:nvPr/>
        </p:nvSpPr>
        <p:spPr>
          <a:xfrm>
            <a:off x="11219511" y="3204633"/>
            <a:ext cx="766500" cy="786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399" name="Google Shape;2399;p163"/>
          <p:cNvCxnSpPr>
            <a:stCxn id="2400" idx="2"/>
            <a:endCxn id="2395" idx="1"/>
          </p:cNvCxnSpPr>
          <p:nvPr/>
        </p:nvCxnSpPr>
        <p:spPr>
          <a:xfrm rot="-5400000" flipH="1">
            <a:off x="6870383" y="2571136"/>
            <a:ext cx="900600" cy="3106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01" name="Google Shape;2401;p163"/>
          <p:cNvCxnSpPr>
            <a:stCxn id="2402" idx="2"/>
            <a:endCxn id="2393" idx="1"/>
          </p:cNvCxnSpPr>
          <p:nvPr/>
        </p:nvCxnSpPr>
        <p:spPr>
          <a:xfrm rot="-5400000" flipH="1">
            <a:off x="2710880" y="3310569"/>
            <a:ext cx="328200" cy="454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03" name="Google Shape;2403;p163"/>
          <p:cNvCxnSpPr>
            <a:stCxn id="2402" idx="0"/>
            <a:endCxn id="2397" idx="1"/>
          </p:cNvCxnSpPr>
          <p:nvPr/>
        </p:nvCxnSpPr>
        <p:spPr>
          <a:xfrm rot="-5400000">
            <a:off x="2684930" y="2107419"/>
            <a:ext cx="389100" cy="463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04" name="Google Shape;2404;p163"/>
          <p:cNvSpPr txBox="1"/>
          <p:nvPr/>
        </p:nvSpPr>
        <p:spPr>
          <a:xfrm>
            <a:off x="2154964" y="2135016"/>
            <a:ext cx="68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05" name="Google Shape;2405;p163"/>
          <p:cNvSpPr txBox="1"/>
          <p:nvPr/>
        </p:nvSpPr>
        <p:spPr>
          <a:xfrm>
            <a:off x="2194239" y="3277871"/>
            <a:ext cx="68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06" name="Google Shape;2406;p163"/>
          <p:cNvCxnSpPr>
            <a:stCxn id="2397" idx="3"/>
            <a:endCxn id="2400" idx="1"/>
          </p:cNvCxnSpPr>
          <p:nvPr/>
        </p:nvCxnSpPr>
        <p:spPr>
          <a:xfrm>
            <a:off x="4953003" y="2144630"/>
            <a:ext cx="350400" cy="1109700"/>
          </a:xfrm>
          <a:prstGeom prst="bentConnector3">
            <a:avLst>
              <a:gd name="adj1" fmla="val 500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07" name="Google Shape;2407;p163"/>
          <p:cNvSpPr txBox="1"/>
          <p:nvPr/>
        </p:nvSpPr>
        <p:spPr>
          <a:xfrm>
            <a:off x="5315572" y="2407144"/>
            <a:ext cx="513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02" name="Google Shape;2402;p163"/>
          <p:cNvSpPr/>
          <p:nvPr/>
        </p:nvSpPr>
        <p:spPr>
          <a:xfrm>
            <a:off x="2183780" y="2533869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00" name="Google Shape;2400;p163"/>
          <p:cNvSpPr/>
          <p:nvPr/>
        </p:nvSpPr>
        <p:spPr>
          <a:xfrm>
            <a:off x="5303483" y="2834236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08" name="Google Shape;2408;p163"/>
          <p:cNvSpPr txBox="1"/>
          <p:nvPr/>
        </p:nvSpPr>
        <p:spPr>
          <a:xfrm>
            <a:off x="5039487" y="2974463"/>
            <a:ext cx="144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satisfied?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09" name="Google Shape;2409;p163"/>
          <p:cNvCxnSpPr>
            <a:stCxn id="2410" idx="3"/>
            <a:endCxn id="2400" idx="1"/>
          </p:cNvCxnSpPr>
          <p:nvPr/>
        </p:nvCxnSpPr>
        <p:spPr>
          <a:xfrm rot="10800000" flipH="1">
            <a:off x="4941236" y="3254231"/>
            <a:ext cx="362100" cy="1386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11" name="Google Shape;2411;p163"/>
          <p:cNvSpPr txBox="1"/>
          <p:nvPr/>
        </p:nvSpPr>
        <p:spPr>
          <a:xfrm>
            <a:off x="1928204" y="2672640"/>
            <a:ext cx="144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Feature 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available?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12" name="Google Shape;2412;p163"/>
          <p:cNvCxnSpPr>
            <a:stCxn id="2395" idx="3"/>
            <a:endCxn id="2398" idx="2"/>
          </p:cNvCxnSpPr>
          <p:nvPr/>
        </p:nvCxnSpPr>
        <p:spPr>
          <a:xfrm rot="10800000" flipH="1">
            <a:off x="10663529" y="3990761"/>
            <a:ext cx="939300" cy="584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13" name="Google Shape;2413;p163"/>
          <p:cNvSpPr txBox="1"/>
          <p:nvPr/>
        </p:nvSpPr>
        <p:spPr>
          <a:xfrm>
            <a:off x="5291803" y="3784403"/>
            <a:ext cx="52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10" name="Google Shape;2410;p163"/>
          <p:cNvSpPr/>
          <p:nvPr/>
        </p:nvSpPr>
        <p:spPr>
          <a:xfrm>
            <a:off x="3099536" y="4179581"/>
            <a:ext cx="1841700" cy="921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No Workaround,</a:t>
            </a:r>
            <a:b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Submit Feature Request </a:t>
            </a:r>
            <a:r>
              <a:rPr lang="en-US" sz="1200" b="1" i="0" u="sng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JotForm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14" name="Google Shape;2414;p163"/>
          <p:cNvSpPr txBox="1"/>
          <p:nvPr/>
        </p:nvSpPr>
        <p:spPr>
          <a:xfrm>
            <a:off x="206239" y="4263043"/>
            <a:ext cx="2716500" cy="546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will be raised to Product Team, but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1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overpromise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Merchants</a:t>
            </a:r>
            <a:endParaRPr sz="1900"/>
          </a:p>
        </p:txBody>
      </p:sp>
      <p:sp>
        <p:nvSpPr>
          <p:cNvPr id="2415" name="Google Shape;2415;p163"/>
          <p:cNvSpPr/>
          <p:nvPr/>
        </p:nvSpPr>
        <p:spPr>
          <a:xfrm rot="10800000">
            <a:off x="2879303" y="4215192"/>
            <a:ext cx="246900" cy="8601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416" name="Google Shape;2416;p163"/>
          <p:cNvCxnSpPr>
            <a:stCxn id="2393" idx="2"/>
            <a:endCxn id="2410" idx="0"/>
          </p:cNvCxnSpPr>
          <p:nvPr/>
        </p:nvCxnSpPr>
        <p:spPr>
          <a:xfrm flipH="1">
            <a:off x="4020471" y="3983579"/>
            <a:ext cx="2700" cy="19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7" name="Google Shape;2417;p163"/>
          <p:cNvCxnSpPr>
            <a:stCxn id="2392" idx="3"/>
            <a:endCxn id="2402" idx="1"/>
          </p:cNvCxnSpPr>
          <p:nvPr/>
        </p:nvCxnSpPr>
        <p:spPr>
          <a:xfrm>
            <a:off x="1996664" y="2951283"/>
            <a:ext cx="18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18" name="Google Shape;2418;p163"/>
          <p:cNvSpPr/>
          <p:nvPr/>
        </p:nvSpPr>
        <p:spPr>
          <a:xfrm rot="5400000">
            <a:off x="9692667" y="4040961"/>
            <a:ext cx="159300" cy="1782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19" name="Google Shape;2419;p163"/>
          <p:cNvSpPr txBox="1"/>
          <p:nvPr/>
        </p:nvSpPr>
        <p:spPr>
          <a:xfrm>
            <a:off x="8840140" y="5016410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 (BE)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account cancellation </a:t>
            </a:r>
            <a:endParaRPr sz="1900"/>
          </a:p>
        </p:txBody>
      </p:sp>
      <p:sp>
        <p:nvSpPr>
          <p:cNvPr id="2420" name="Google Shape;2420;p163"/>
          <p:cNvSpPr/>
          <p:nvPr/>
        </p:nvSpPr>
        <p:spPr>
          <a:xfrm>
            <a:off x="308564" y="5558981"/>
            <a:ext cx="5520300" cy="96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Notes: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JotForm requests are subject to review – feature not guaranteed to be in pipeline.</a:t>
            </a:r>
            <a:endParaRPr sz="1900"/>
          </a:p>
        </p:txBody>
      </p:sp>
      <p:sp>
        <p:nvSpPr>
          <p:cNvPr id="2421" name="Google Shape;2421;p163"/>
          <p:cNvSpPr/>
          <p:nvPr/>
        </p:nvSpPr>
        <p:spPr>
          <a:xfrm>
            <a:off x="8879855" y="1922227"/>
            <a:ext cx="1793700" cy="624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 (BE)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process renewal</a:t>
            </a:r>
            <a:endParaRPr sz="1900"/>
          </a:p>
        </p:txBody>
      </p:sp>
      <p:cxnSp>
        <p:nvCxnSpPr>
          <p:cNvPr id="2422" name="Google Shape;2422;p163"/>
          <p:cNvCxnSpPr>
            <a:stCxn id="2396" idx="0"/>
            <a:endCxn id="2421" idx="2"/>
          </p:cNvCxnSpPr>
          <p:nvPr/>
        </p:nvCxnSpPr>
        <p:spPr>
          <a:xfrm rot="10800000">
            <a:off x="9776590" y="2547267"/>
            <a:ext cx="600" cy="27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23" name="Google Shape;2423;p163"/>
          <p:cNvCxnSpPr>
            <a:stCxn id="2421" idx="3"/>
            <a:endCxn id="2398" idx="0"/>
          </p:cNvCxnSpPr>
          <p:nvPr/>
        </p:nvCxnSpPr>
        <p:spPr>
          <a:xfrm>
            <a:off x="10673555" y="2234677"/>
            <a:ext cx="929100" cy="969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24" name="Google Shape;2424;p163"/>
          <p:cNvCxnSpPr>
            <a:stCxn id="2400" idx="0"/>
            <a:endCxn id="2421" idx="1"/>
          </p:cNvCxnSpPr>
          <p:nvPr/>
        </p:nvCxnSpPr>
        <p:spPr>
          <a:xfrm rot="-5400000">
            <a:off x="7023683" y="978136"/>
            <a:ext cx="599700" cy="3112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25" name="Google Shape;2425;p163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 = Account Manager | BE = Billing Executive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26" name="Google Shape;2426;p163"/>
          <p:cNvCxnSpPr/>
          <p:nvPr/>
        </p:nvCxnSpPr>
        <p:spPr>
          <a:xfrm rot="-5400000">
            <a:off x="7062233" y="1853986"/>
            <a:ext cx="525300" cy="3115200"/>
          </a:xfrm>
          <a:prstGeom prst="bentConnector4">
            <a:avLst>
              <a:gd name="adj1" fmla="val -169078"/>
              <a:gd name="adj2" fmla="val 7703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27" name="Google Shape;2427;p163"/>
          <p:cNvSpPr txBox="1"/>
          <p:nvPr/>
        </p:nvSpPr>
        <p:spPr>
          <a:xfrm>
            <a:off x="9163048" y="3681432"/>
            <a:ext cx="122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28" name="Google Shape;2428;p163"/>
          <p:cNvSpPr txBox="1"/>
          <p:nvPr/>
        </p:nvSpPr>
        <p:spPr>
          <a:xfrm>
            <a:off x="3108325" y="2583028"/>
            <a:ext cx="18417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Show how to utilise features</a:t>
            </a:r>
            <a:endParaRPr sz="1900"/>
          </a:p>
        </p:txBody>
      </p:sp>
      <p:sp>
        <p:nvSpPr>
          <p:cNvPr id="2429" name="Google Shape;2429;p163"/>
          <p:cNvSpPr/>
          <p:nvPr/>
        </p:nvSpPr>
        <p:spPr>
          <a:xfrm rot="5400000">
            <a:off x="3962927" y="1607953"/>
            <a:ext cx="147300" cy="18267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30" name="Google Shape;2430;p16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5" name="Google Shape;2435;p1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76869" y="169497"/>
            <a:ext cx="881434" cy="8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436" name="Google Shape;2436;p16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37" name="Google Shape;2437;p164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Scenario 2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438" name="Google Shape;2438;p164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Feature Requests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39" name="Google Shape;2439;p164"/>
          <p:cNvSpPr txBox="1"/>
          <p:nvPr/>
        </p:nvSpPr>
        <p:spPr>
          <a:xfrm>
            <a:off x="168617" y="1084797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Features not user friendly – Merchants </a:t>
            </a:r>
            <a:r>
              <a:rPr lang="en-US" sz="19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for simpler features</a:t>
            </a:r>
            <a:endParaRPr sz="19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40" name="Google Shape;2440;p164"/>
          <p:cNvSpPr/>
          <p:nvPr/>
        </p:nvSpPr>
        <p:spPr>
          <a:xfrm>
            <a:off x="308564" y="1820697"/>
            <a:ext cx="1688100" cy="557700"/>
          </a:xfrm>
          <a:prstGeom prst="roundRect">
            <a:avLst>
              <a:gd name="adj" fmla="val 5703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Situation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41" name="Google Shape;2441;p164"/>
          <p:cNvSpPr/>
          <p:nvPr/>
        </p:nvSpPr>
        <p:spPr>
          <a:xfrm>
            <a:off x="308564" y="2676333"/>
            <a:ext cx="1688100" cy="549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Investigate Cause of Issue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42" name="Google Shape;2442;p164"/>
          <p:cNvSpPr/>
          <p:nvPr/>
        </p:nvSpPr>
        <p:spPr>
          <a:xfrm>
            <a:off x="3102321" y="3420479"/>
            <a:ext cx="1841700" cy="563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Suggest Workarounds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43" name="Google Shape;2443;p164"/>
          <p:cNvCxnSpPr>
            <a:stCxn id="2440" idx="2"/>
            <a:endCxn id="2441" idx="0"/>
          </p:cNvCxnSpPr>
          <p:nvPr/>
        </p:nvCxnSpPr>
        <p:spPr>
          <a:xfrm>
            <a:off x="1152614" y="2378397"/>
            <a:ext cx="0" cy="29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44" name="Google Shape;2444;p164"/>
          <p:cNvSpPr/>
          <p:nvPr/>
        </p:nvSpPr>
        <p:spPr>
          <a:xfrm>
            <a:off x="8874029" y="4297211"/>
            <a:ext cx="1789500" cy="555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Churn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45" name="Google Shape;2445;p164"/>
          <p:cNvSpPr/>
          <p:nvPr/>
        </p:nvSpPr>
        <p:spPr>
          <a:xfrm>
            <a:off x="8882440" y="2822067"/>
            <a:ext cx="1789500" cy="654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Recovery</a:t>
            </a:r>
            <a:endParaRPr sz="19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(Compensation)</a:t>
            </a:r>
            <a:endParaRPr sz="1900"/>
          </a:p>
        </p:txBody>
      </p:sp>
      <p:sp>
        <p:nvSpPr>
          <p:cNvPr id="2446" name="Google Shape;2446;p164"/>
          <p:cNvSpPr/>
          <p:nvPr/>
        </p:nvSpPr>
        <p:spPr>
          <a:xfrm>
            <a:off x="3111303" y="1865780"/>
            <a:ext cx="1841700" cy="557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Provide Guidance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47" name="Google Shape;2447;p164"/>
          <p:cNvCxnSpPr>
            <a:stCxn id="2448" idx="2"/>
            <a:endCxn id="2444" idx="1"/>
          </p:cNvCxnSpPr>
          <p:nvPr/>
        </p:nvCxnSpPr>
        <p:spPr>
          <a:xfrm rot="-5400000" flipH="1">
            <a:off x="6870383" y="2571136"/>
            <a:ext cx="900600" cy="3106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9" name="Google Shape;2449;p164"/>
          <p:cNvCxnSpPr>
            <a:stCxn id="2450" idx="2"/>
            <a:endCxn id="2442" idx="1"/>
          </p:cNvCxnSpPr>
          <p:nvPr/>
        </p:nvCxnSpPr>
        <p:spPr>
          <a:xfrm rot="-5400000" flipH="1">
            <a:off x="2710880" y="3310569"/>
            <a:ext cx="328200" cy="454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1" name="Google Shape;2451;p164"/>
          <p:cNvCxnSpPr>
            <a:stCxn id="2450" idx="0"/>
            <a:endCxn id="2446" idx="1"/>
          </p:cNvCxnSpPr>
          <p:nvPr/>
        </p:nvCxnSpPr>
        <p:spPr>
          <a:xfrm rot="-5400000">
            <a:off x="2684930" y="2107419"/>
            <a:ext cx="389100" cy="463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52" name="Google Shape;2452;p164"/>
          <p:cNvSpPr txBox="1"/>
          <p:nvPr/>
        </p:nvSpPr>
        <p:spPr>
          <a:xfrm>
            <a:off x="2154964" y="2135016"/>
            <a:ext cx="68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53" name="Google Shape;2453;p164"/>
          <p:cNvSpPr txBox="1"/>
          <p:nvPr/>
        </p:nvSpPr>
        <p:spPr>
          <a:xfrm>
            <a:off x="2194239" y="3277871"/>
            <a:ext cx="68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54" name="Google Shape;2454;p164"/>
          <p:cNvCxnSpPr>
            <a:stCxn id="2446" idx="3"/>
            <a:endCxn id="2448" idx="1"/>
          </p:cNvCxnSpPr>
          <p:nvPr/>
        </p:nvCxnSpPr>
        <p:spPr>
          <a:xfrm>
            <a:off x="4953003" y="2144630"/>
            <a:ext cx="350400" cy="1109700"/>
          </a:xfrm>
          <a:prstGeom prst="bentConnector3">
            <a:avLst>
              <a:gd name="adj1" fmla="val 500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55" name="Google Shape;2455;p164"/>
          <p:cNvSpPr txBox="1"/>
          <p:nvPr/>
        </p:nvSpPr>
        <p:spPr>
          <a:xfrm>
            <a:off x="5315572" y="2407144"/>
            <a:ext cx="513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50" name="Google Shape;2450;p164"/>
          <p:cNvSpPr/>
          <p:nvPr/>
        </p:nvSpPr>
        <p:spPr>
          <a:xfrm>
            <a:off x="2183780" y="2533869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48" name="Google Shape;2448;p164"/>
          <p:cNvSpPr/>
          <p:nvPr/>
        </p:nvSpPr>
        <p:spPr>
          <a:xfrm>
            <a:off x="5303483" y="2834236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56" name="Google Shape;2456;p164"/>
          <p:cNvSpPr txBox="1"/>
          <p:nvPr/>
        </p:nvSpPr>
        <p:spPr>
          <a:xfrm>
            <a:off x="5046453" y="2966829"/>
            <a:ext cx="144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satisfied?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57" name="Google Shape;2457;p164"/>
          <p:cNvCxnSpPr>
            <a:stCxn id="2458" idx="3"/>
            <a:endCxn id="2448" idx="1"/>
          </p:cNvCxnSpPr>
          <p:nvPr/>
        </p:nvCxnSpPr>
        <p:spPr>
          <a:xfrm rot="10800000" flipH="1">
            <a:off x="4941236" y="3254231"/>
            <a:ext cx="362100" cy="1386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59" name="Google Shape;2459;p164"/>
          <p:cNvSpPr txBox="1"/>
          <p:nvPr/>
        </p:nvSpPr>
        <p:spPr>
          <a:xfrm>
            <a:off x="1928204" y="2672640"/>
            <a:ext cx="144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Feature 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available?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60" name="Google Shape;2460;p164"/>
          <p:cNvCxnSpPr>
            <a:stCxn id="2444" idx="3"/>
            <a:endCxn id="2461" idx="2"/>
          </p:cNvCxnSpPr>
          <p:nvPr/>
        </p:nvCxnSpPr>
        <p:spPr>
          <a:xfrm rot="10800000" flipH="1">
            <a:off x="10663529" y="3990761"/>
            <a:ext cx="939300" cy="584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2" name="Google Shape;2462;p164"/>
          <p:cNvSpPr txBox="1"/>
          <p:nvPr/>
        </p:nvSpPr>
        <p:spPr>
          <a:xfrm>
            <a:off x="5291803" y="3784403"/>
            <a:ext cx="52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58" name="Google Shape;2458;p164"/>
          <p:cNvSpPr/>
          <p:nvPr/>
        </p:nvSpPr>
        <p:spPr>
          <a:xfrm>
            <a:off x="3099536" y="4179581"/>
            <a:ext cx="1841700" cy="921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No Workaround,</a:t>
            </a:r>
            <a:b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Submit Feature Request </a:t>
            </a:r>
            <a:r>
              <a:rPr lang="en-US" sz="1200" b="1" i="0" u="sng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JotForm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3" name="Google Shape;2463;p164"/>
          <p:cNvSpPr txBox="1"/>
          <p:nvPr/>
        </p:nvSpPr>
        <p:spPr>
          <a:xfrm>
            <a:off x="168619" y="4369346"/>
            <a:ext cx="2716500" cy="546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will be raised to Product Team, but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1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overpromise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Merchants</a:t>
            </a:r>
            <a:endParaRPr sz="1900"/>
          </a:p>
        </p:txBody>
      </p:sp>
      <p:sp>
        <p:nvSpPr>
          <p:cNvPr id="2464" name="Google Shape;2464;p164"/>
          <p:cNvSpPr/>
          <p:nvPr/>
        </p:nvSpPr>
        <p:spPr>
          <a:xfrm rot="10800000">
            <a:off x="2940247" y="4192151"/>
            <a:ext cx="147900" cy="9219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465" name="Google Shape;2465;p164"/>
          <p:cNvCxnSpPr>
            <a:stCxn id="2442" idx="2"/>
            <a:endCxn id="2458" idx="0"/>
          </p:cNvCxnSpPr>
          <p:nvPr/>
        </p:nvCxnSpPr>
        <p:spPr>
          <a:xfrm flipH="1">
            <a:off x="4020471" y="3983579"/>
            <a:ext cx="2700" cy="19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6" name="Google Shape;2466;p164"/>
          <p:cNvCxnSpPr>
            <a:stCxn id="2441" idx="3"/>
            <a:endCxn id="2450" idx="1"/>
          </p:cNvCxnSpPr>
          <p:nvPr/>
        </p:nvCxnSpPr>
        <p:spPr>
          <a:xfrm>
            <a:off x="1996664" y="2951283"/>
            <a:ext cx="18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7" name="Google Shape;2467;p164"/>
          <p:cNvSpPr/>
          <p:nvPr/>
        </p:nvSpPr>
        <p:spPr>
          <a:xfrm rot="5400000">
            <a:off x="9692667" y="4040961"/>
            <a:ext cx="159300" cy="1782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68" name="Google Shape;2468;p164"/>
          <p:cNvSpPr txBox="1"/>
          <p:nvPr/>
        </p:nvSpPr>
        <p:spPr>
          <a:xfrm>
            <a:off x="8840140" y="5016410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(BE)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account cancellation </a:t>
            </a:r>
            <a:endParaRPr sz="1900"/>
          </a:p>
        </p:txBody>
      </p:sp>
      <p:sp>
        <p:nvSpPr>
          <p:cNvPr id="2469" name="Google Shape;2469;p164"/>
          <p:cNvSpPr/>
          <p:nvPr/>
        </p:nvSpPr>
        <p:spPr>
          <a:xfrm>
            <a:off x="308567" y="5202934"/>
            <a:ext cx="5520300" cy="1322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Notes: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JotForm requests are subject to review – feature not guaranteed to be in pipeline.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Sell the value of existing features - explain using use cases.</a:t>
            </a:r>
            <a:endParaRPr sz="1900"/>
          </a:p>
        </p:txBody>
      </p:sp>
      <p:sp>
        <p:nvSpPr>
          <p:cNvPr id="2470" name="Google Shape;2470;p164"/>
          <p:cNvSpPr/>
          <p:nvPr/>
        </p:nvSpPr>
        <p:spPr>
          <a:xfrm>
            <a:off x="8879855" y="1922227"/>
            <a:ext cx="1793700" cy="624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 (BE)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process renewal</a:t>
            </a:r>
            <a:endParaRPr sz="1900"/>
          </a:p>
        </p:txBody>
      </p:sp>
      <p:cxnSp>
        <p:nvCxnSpPr>
          <p:cNvPr id="2471" name="Google Shape;2471;p164"/>
          <p:cNvCxnSpPr>
            <a:stCxn id="2445" idx="0"/>
            <a:endCxn id="2470" idx="2"/>
          </p:cNvCxnSpPr>
          <p:nvPr/>
        </p:nvCxnSpPr>
        <p:spPr>
          <a:xfrm rot="10800000">
            <a:off x="9776590" y="2547267"/>
            <a:ext cx="600" cy="27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72" name="Google Shape;2472;p164"/>
          <p:cNvCxnSpPr>
            <a:stCxn id="2470" idx="3"/>
            <a:endCxn id="2461" idx="0"/>
          </p:cNvCxnSpPr>
          <p:nvPr/>
        </p:nvCxnSpPr>
        <p:spPr>
          <a:xfrm>
            <a:off x="10673555" y="2234677"/>
            <a:ext cx="929100" cy="969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73" name="Google Shape;2473;p164"/>
          <p:cNvCxnSpPr>
            <a:stCxn id="2448" idx="0"/>
            <a:endCxn id="2470" idx="1"/>
          </p:cNvCxnSpPr>
          <p:nvPr/>
        </p:nvCxnSpPr>
        <p:spPr>
          <a:xfrm rot="-5400000">
            <a:off x="7023683" y="978136"/>
            <a:ext cx="599700" cy="3112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4" name="Google Shape;2474;p164"/>
          <p:cNvSpPr txBox="1"/>
          <p:nvPr/>
        </p:nvSpPr>
        <p:spPr>
          <a:xfrm>
            <a:off x="231777" y="3474773"/>
            <a:ext cx="18417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Lack of education or does not fit business?</a:t>
            </a:r>
            <a:endParaRPr sz="1900"/>
          </a:p>
        </p:txBody>
      </p:sp>
      <p:sp>
        <p:nvSpPr>
          <p:cNvPr id="2461" name="Google Shape;2461;p164"/>
          <p:cNvSpPr/>
          <p:nvPr/>
        </p:nvSpPr>
        <p:spPr>
          <a:xfrm>
            <a:off x="11219511" y="3204633"/>
            <a:ext cx="766500" cy="786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75" name="Google Shape;2475;p164"/>
          <p:cNvSpPr txBox="1"/>
          <p:nvPr/>
        </p:nvSpPr>
        <p:spPr>
          <a:xfrm>
            <a:off x="3108325" y="2583028"/>
            <a:ext cx="18417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Show how to utilise features</a:t>
            </a:r>
            <a:endParaRPr sz="1900"/>
          </a:p>
        </p:txBody>
      </p:sp>
      <p:sp>
        <p:nvSpPr>
          <p:cNvPr id="2476" name="Google Shape;2476;p164"/>
          <p:cNvSpPr/>
          <p:nvPr/>
        </p:nvSpPr>
        <p:spPr>
          <a:xfrm rot="5400000">
            <a:off x="3962927" y="1607953"/>
            <a:ext cx="147300" cy="18267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77" name="Google Shape;2477;p164"/>
          <p:cNvSpPr/>
          <p:nvPr/>
        </p:nvSpPr>
        <p:spPr>
          <a:xfrm rot="5400000">
            <a:off x="1058582" y="2481963"/>
            <a:ext cx="175200" cy="166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78" name="Google Shape;2478;p164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 = Account Manager | BE = Billing Executive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79" name="Google Shape;2479;p164"/>
          <p:cNvCxnSpPr>
            <a:stCxn id="2448" idx="2"/>
            <a:endCxn id="2445" idx="1"/>
          </p:cNvCxnSpPr>
          <p:nvPr/>
        </p:nvCxnSpPr>
        <p:spPr>
          <a:xfrm rot="-5400000">
            <a:off x="7062233" y="1853986"/>
            <a:ext cx="525300" cy="3115200"/>
          </a:xfrm>
          <a:prstGeom prst="bentConnector4">
            <a:avLst>
              <a:gd name="adj1" fmla="val -170938"/>
              <a:gd name="adj2" fmla="val 7703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0" name="Google Shape;2480;p164"/>
          <p:cNvSpPr txBox="1"/>
          <p:nvPr/>
        </p:nvSpPr>
        <p:spPr>
          <a:xfrm>
            <a:off x="9163048" y="3681432"/>
            <a:ext cx="122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 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81" name="Google Shape;2481;p16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165"/>
          <p:cNvSpPr txBox="1"/>
          <p:nvPr/>
        </p:nvSpPr>
        <p:spPr>
          <a:xfrm>
            <a:off x="2021907" y="3612307"/>
            <a:ext cx="18417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Value selling of existing features</a:t>
            </a:r>
            <a:endParaRPr sz="1900"/>
          </a:p>
        </p:txBody>
      </p:sp>
      <p:pic>
        <p:nvPicPr>
          <p:cNvPr id="2487" name="Google Shape;2487;p16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76869" y="169497"/>
            <a:ext cx="881434" cy="8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6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9" name="Google Shape;2489;p165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Scenario 3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490" name="Google Shape;2490;p165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Feature Requests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91" name="Google Shape;2491;p165"/>
          <p:cNvSpPr txBox="1"/>
          <p:nvPr/>
        </p:nvSpPr>
        <p:spPr>
          <a:xfrm>
            <a:off x="168617" y="104508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Merchants prefer older versions of a </a:t>
            </a:r>
            <a:r>
              <a:rPr lang="en-US" sz="19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feature that is no longer available</a:t>
            </a:r>
            <a:endParaRPr sz="19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92" name="Google Shape;2492;p165"/>
          <p:cNvSpPr txBox="1"/>
          <p:nvPr/>
        </p:nvSpPr>
        <p:spPr>
          <a:xfrm>
            <a:off x="6165980" y="4850967"/>
            <a:ext cx="68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93" name="Google Shape;2493;p165"/>
          <p:cNvSpPr/>
          <p:nvPr/>
        </p:nvSpPr>
        <p:spPr>
          <a:xfrm>
            <a:off x="308564" y="2125497"/>
            <a:ext cx="1688100" cy="557700"/>
          </a:xfrm>
          <a:prstGeom prst="roundRect">
            <a:avLst>
              <a:gd name="adj" fmla="val 5703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Situation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94" name="Google Shape;2494;p165"/>
          <p:cNvSpPr/>
          <p:nvPr/>
        </p:nvSpPr>
        <p:spPr>
          <a:xfrm>
            <a:off x="2262733" y="2125200"/>
            <a:ext cx="1305300" cy="549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Investigate Cause of Issue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95" name="Google Shape;2495;p165"/>
          <p:cNvSpPr/>
          <p:nvPr/>
        </p:nvSpPr>
        <p:spPr>
          <a:xfrm>
            <a:off x="3611318" y="4279747"/>
            <a:ext cx="1580700" cy="563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Suggest Workarounds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96" name="Google Shape;2496;p165"/>
          <p:cNvCxnSpPr>
            <a:stCxn id="2493" idx="3"/>
            <a:endCxn id="2494" idx="1"/>
          </p:cNvCxnSpPr>
          <p:nvPr/>
        </p:nvCxnSpPr>
        <p:spPr>
          <a:xfrm rot="10800000" flipH="1">
            <a:off x="1996664" y="2400147"/>
            <a:ext cx="2661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97" name="Google Shape;2497;p165"/>
          <p:cNvSpPr/>
          <p:nvPr/>
        </p:nvSpPr>
        <p:spPr>
          <a:xfrm>
            <a:off x="9170704" y="5408207"/>
            <a:ext cx="1789500" cy="555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Churn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98" name="Google Shape;2498;p165"/>
          <p:cNvSpPr/>
          <p:nvPr/>
        </p:nvSpPr>
        <p:spPr>
          <a:xfrm>
            <a:off x="9154020" y="4073192"/>
            <a:ext cx="1789500" cy="654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Recovery</a:t>
            </a:r>
            <a:endParaRPr sz="19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(Compensation)</a:t>
            </a:r>
            <a:endParaRPr sz="1900"/>
          </a:p>
        </p:txBody>
      </p:sp>
      <p:sp>
        <p:nvSpPr>
          <p:cNvPr id="2499" name="Google Shape;2499;p165"/>
          <p:cNvSpPr/>
          <p:nvPr/>
        </p:nvSpPr>
        <p:spPr>
          <a:xfrm>
            <a:off x="2262833" y="2892967"/>
            <a:ext cx="1358100" cy="557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Provide Guidance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00" name="Google Shape;2500;p165"/>
          <p:cNvSpPr txBox="1"/>
          <p:nvPr/>
        </p:nvSpPr>
        <p:spPr>
          <a:xfrm>
            <a:off x="6129172" y="3580165"/>
            <a:ext cx="759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01" name="Google Shape;2501;p165"/>
          <p:cNvSpPr txBox="1"/>
          <p:nvPr/>
        </p:nvSpPr>
        <p:spPr>
          <a:xfrm>
            <a:off x="3834099" y="2335023"/>
            <a:ext cx="513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02" name="Google Shape;2502;p165"/>
          <p:cNvSpPr/>
          <p:nvPr/>
        </p:nvSpPr>
        <p:spPr>
          <a:xfrm>
            <a:off x="3937943" y="2740173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3" name="Google Shape;2503;p165"/>
          <p:cNvSpPr txBox="1"/>
          <p:nvPr/>
        </p:nvSpPr>
        <p:spPr>
          <a:xfrm>
            <a:off x="3684128" y="2871571"/>
            <a:ext cx="144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satisfied?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04" name="Google Shape;2504;p165"/>
          <p:cNvSpPr/>
          <p:nvPr/>
        </p:nvSpPr>
        <p:spPr>
          <a:xfrm>
            <a:off x="6601407" y="4155261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05" name="Google Shape;2505;p165"/>
          <p:cNvCxnSpPr>
            <a:stCxn id="2497" idx="3"/>
            <a:endCxn id="2506" idx="2"/>
          </p:cNvCxnSpPr>
          <p:nvPr/>
        </p:nvCxnSpPr>
        <p:spPr>
          <a:xfrm rot="10800000" flipH="1">
            <a:off x="10960204" y="4967657"/>
            <a:ext cx="678900" cy="718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7" name="Google Shape;2507;p165"/>
          <p:cNvSpPr txBox="1"/>
          <p:nvPr/>
        </p:nvSpPr>
        <p:spPr>
          <a:xfrm>
            <a:off x="3880532" y="3647649"/>
            <a:ext cx="52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08" name="Google Shape;2508;p165"/>
          <p:cNvSpPr/>
          <p:nvPr/>
        </p:nvSpPr>
        <p:spPr>
          <a:xfrm rot="5400000">
            <a:off x="9989494" y="5162698"/>
            <a:ext cx="159300" cy="1782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9" name="Google Shape;2509;p165"/>
          <p:cNvSpPr txBox="1"/>
          <p:nvPr/>
        </p:nvSpPr>
        <p:spPr>
          <a:xfrm>
            <a:off x="9174289" y="6144186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(BE)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account cancellation </a:t>
            </a:r>
            <a:endParaRPr sz="1900"/>
          </a:p>
        </p:txBody>
      </p:sp>
      <p:sp>
        <p:nvSpPr>
          <p:cNvPr id="2510" name="Google Shape;2510;p165"/>
          <p:cNvSpPr/>
          <p:nvPr/>
        </p:nvSpPr>
        <p:spPr>
          <a:xfrm>
            <a:off x="9159019" y="2091909"/>
            <a:ext cx="1793700" cy="624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(BE) to process renewal</a:t>
            </a:r>
            <a:endParaRPr sz="1900"/>
          </a:p>
        </p:txBody>
      </p:sp>
      <p:cxnSp>
        <p:nvCxnSpPr>
          <p:cNvPr id="2511" name="Google Shape;2511;p165"/>
          <p:cNvCxnSpPr>
            <a:stCxn id="2510" idx="3"/>
            <a:endCxn id="2506" idx="0"/>
          </p:cNvCxnSpPr>
          <p:nvPr/>
        </p:nvCxnSpPr>
        <p:spPr>
          <a:xfrm>
            <a:off x="10952719" y="2404359"/>
            <a:ext cx="686100" cy="1777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2" name="Google Shape;2512;p165"/>
          <p:cNvCxnSpPr>
            <a:stCxn id="2502" idx="0"/>
            <a:endCxn id="2510" idx="1"/>
          </p:cNvCxnSpPr>
          <p:nvPr/>
        </p:nvCxnSpPr>
        <p:spPr>
          <a:xfrm rot="-5400000">
            <a:off x="6612593" y="193623"/>
            <a:ext cx="335700" cy="4757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6" name="Google Shape;2506;p165"/>
          <p:cNvSpPr/>
          <p:nvPr/>
        </p:nvSpPr>
        <p:spPr>
          <a:xfrm>
            <a:off x="11255711" y="4181800"/>
            <a:ext cx="766500" cy="786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13" name="Google Shape;2513;p165"/>
          <p:cNvSpPr/>
          <p:nvPr/>
        </p:nvSpPr>
        <p:spPr>
          <a:xfrm rot="5400000">
            <a:off x="2831784" y="2942082"/>
            <a:ext cx="167100" cy="1184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14" name="Google Shape;2514;p165"/>
          <p:cNvCxnSpPr>
            <a:stCxn id="2494" idx="2"/>
            <a:endCxn id="2499" idx="0"/>
          </p:cNvCxnSpPr>
          <p:nvPr/>
        </p:nvCxnSpPr>
        <p:spPr>
          <a:xfrm>
            <a:off x="2915383" y="2675100"/>
            <a:ext cx="26400" cy="21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5" name="Google Shape;2515;p165"/>
          <p:cNvCxnSpPr>
            <a:stCxn id="2504" idx="0"/>
            <a:endCxn id="2510" idx="2"/>
          </p:cNvCxnSpPr>
          <p:nvPr/>
        </p:nvCxnSpPr>
        <p:spPr>
          <a:xfrm rot="-5400000">
            <a:off x="7841307" y="1940661"/>
            <a:ext cx="1438500" cy="29907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6" name="Google Shape;2516;p165"/>
          <p:cNvCxnSpPr>
            <a:stCxn id="2504" idx="2"/>
            <a:endCxn id="2497" idx="1"/>
          </p:cNvCxnSpPr>
          <p:nvPr/>
        </p:nvCxnSpPr>
        <p:spPr>
          <a:xfrm rot="-5400000" flipH="1">
            <a:off x="7772607" y="4287861"/>
            <a:ext cx="690600" cy="210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17" name="Google Shape;2517;p165"/>
          <p:cNvSpPr/>
          <p:nvPr/>
        </p:nvSpPr>
        <p:spPr>
          <a:xfrm rot="5400000">
            <a:off x="4337099" y="4171112"/>
            <a:ext cx="129300" cy="1495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8" name="Google Shape;2518;p165"/>
          <p:cNvSpPr txBox="1"/>
          <p:nvPr/>
        </p:nvSpPr>
        <p:spPr>
          <a:xfrm>
            <a:off x="3484123" y="5077777"/>
            <a:ext cx="1841700" cy="800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No Workaround,</a:t>
            </a:r>
            <a:b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Submit Feature Request </a:t>
            </a:r>
            <a:r>
              <a:rPr lang="en-US" sz="1100" u="sng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JotForm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519" name="Google Shape;2519;p165"/>
          <p:cNvCxnSpPr>
            <a:stCxn id="2502" idx="2"/>
            <a:endCxn id="2495" idx="0"/>
          </p:cNvCxnSpPr>
          <p:nvPr/>
        </p:nvCxnSpPr>
        <p:spPr>
          <a:xfrm>
            <a:off x="4401743" y="3580173"/>
            <a:ext cx="0" cy="6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0" name="Google Shape;2520;p165"/>
          <p:cNvCxnSpPr>
            <a:stCxn id="2495" idx="3"/>
          </p:cNvCxnSpPr>
          <p:nvPr/>
        </p:nvCxnSpPr>
        <p:spPr>
          <a:xfrm>
            <a:off x="5192018" y="4561297"/>
            <a:ext cx="14019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1" name="Google Shape;2521;p165"/>
          <p:cNvCxnSpPr>
            <a:stCxn id="2499" idx="3"/>
            <a:endCxn id="2502" idx="1"/>
          </p:cNvCxnSpPr>
          <p:nvPr/>
        </p:nvCxnSpPr>
        <p:spPr>
          <a:xfrm rot="10800000" flipH="1">
            <a:off x="3620933" y="3160117"/>
            <a:ext cx="3171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22" name="Google Shape;2522;p165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Manager | BE = Billing Executive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23" name="Google Shape;2523;p165"/>
          <p:cNvSpPr txBox="1"/>
          <p:nvPr/>
        </p:nvSpPr>
        <p:spPr>
          <a:xfrm>
            <a:off x="6344395" y="4287871"/>
            <a:ext cx="144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satisfied?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524" name="Google Shape;2524;p165"/>
          <p:cNvCxnSpPr>
            <a:stCxn id="2504" idx="2"/>
            <a:endCxn id="2498" idx="1"/>
          </p:cNvCxnSpPr>
          <p:nvPr/>
        </p:nvCxnSpPr>
        <p:spPr>
          <a:xfrm rot="-5400000">
            <a:off x="7812057" y="3653211"/>
            <a:ext cx="595200" cy="2088900"/>
          </a:xfrm>
          <a:prstGeom prst="bentConnector4">
            <a:avLst>
              <a:gd name="adj1" fmla="val -114304"/>
              <a:gd name="adj2" fmla="val 611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25" name="Google Shape;2525;p165"/>
          <p:cNvSpPr txBox="1"/>
          <p:nvPr/>
        </p:nvSpPr>
        <p:spPr>
          <a:xfrm>
            <a:off x="9447165" y="4862499"/>
            <a:ext cx="122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26" name="Google Shape;2526;p16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166"/>
          <p:cNvSpPr txBox="1"/>
          <p:nvPr/>
        </p:nvSpPr>
        <p:spPr>
          <a:xfrm>
            <a:off x="1940133" y="4590231"/>
            <a:ext cx="1872900" cy="800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Show how Merchants can utilise existing features to help business</a:t>
            </a:r>
            <a:endParaRPr sz="1900"/>
          </a:p>
        </p:txBody>
      </p:sp>
      <p:sp>
        <p:nvSpPr>
          <p:cNvPr id="2532" name="Google Shape;2532;p166"/>
          <p:cNvSpPr/>
          <p:nvPr/>
        </p:nvSpPr>
        <p:spPr>
          <a:xfrm rot="5400000">
            <a:off x="2825016" y="3704016"/>
            <a:ext cx="143100" cy="1592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3" name="Google Shape;2533;p166"/>
          <p:cNvSpPr txBox="1"/>
          <p:nvPr/>
        </p:nvSpPr>
        <p:spPr>
          <a:xfrm>
            <a:off x="2130933" y="2825800"/>
            <a:ext cx="1580700" cy="800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Understand how the feature would impact their business</a:t>
            </a:r>
            <a:endParaRPr sz="1900"/>
          </a:p>
        </p:txBody>
      </p:sp>
      <p:pic>
        <p:nvPicPr>
          <p:cNvPr id="2534" name="Google Shape;2534;p16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76869" y="169497"/>
            <a:ext cx="881434" cy="8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16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6" name="Google Shape;2536;p166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Scenario 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4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537" name="Google Shape;2537;p166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Feature Requests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8" name="Google Shape;2538;p166"/>
          <p:cNvSpPr txBox="1"/>
          <p:nvPr/>
        </p:nvSpPr>
        <p:spPr>
          <a:xfrm>
            <a:off x="177167" y="865583"/>
            <a:ext cx="106353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Feature </a:t>
            </a:r>
            <a:r>
              <a:rPr lang="en-US" sz="19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 within StoreHub’s pipeline/direction</a:t>
            </a:r>
            <a:endParaRPr sz="1900" b="1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39" name="Google Shape;2539;p166"/>
          <p:cNvSpPr txBox="1"/>
          <p:nvPr/>
        </p:nvSpPr>
        <p:spPr>
          <a:xfrm>
            <a:off x="4366613" y="4852300"/>
            <a:ext cx="68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40" name="Google Shape;2540;p166"/>
          <p:cNvSpPr/>
          <p:nvPr/>
        </p:nvSpPr>
        <p:spPr>
          <a:xfrm>
            <a:off x="308564" y="2125497"/>
            <a:ext cx="1688100" cy="557700"/>
          </a:xfrm>
          <a:prstGeom prst="roundRect">
            <a:avLst>
              <a:gd name="adj" fmla="val 5703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Situation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41" name="Google Shape;2541;p166"/>
          <p:cNvSpPr/>
          <p:nvPr/>
        </p:nvSpPr>
        <p:spPr>
          <a:xfrm>
            <a:off x="2262733" y="2125200"/>
            <a:ext cx="1305300" cy="549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Investigate Cause of Issue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42" name="Google Shape;2542;p166"/>
          <p:cNvSpPr/>
          <p:nvPr/>
        </p:nvSpPr>
        <p:spPr>
          <a:xfrm>
            <a:off x="4897385" y="4516913"/>
            <a:ext cx="1580700" cy="563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Suggest Workarounds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543" name="Google Shape;2543;p166"/>
          <p:cNvCxnSpPr>
            <a:stCxn id="2540" idx="3"/>
            <a:endCxn id="2541" idx="1"/>
          </p:cNvCxnSpPr>
          <p:nvPr/>
        </p:nvCxnSpPr>
        <p:spPr>
          <a:xfrm rot="10800000" flipH="1">
            <a:off x="1996664" y="2400147"/>
            <a:ext cx="2661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44" name="Google Shape;2544;p166"/>
          <p:cNvSpPr/>
          <p:nvPr/>
        </p:nvSpPr>
        <p:spPr>
          <a:xfrm>
            <a:off x="8965550" y="5408207"/>
            <a:ext cx="1789500" cy="555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Churn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45" name="Google Shape;2545;p166"/>
          <p:cNvSpPr/>
          <p:nvPr/>
        </p:nvSpPr>
        <p:spPr>
          <a:xfrm>
            <a:off x="8948866" y="4073192"/>
            <a:ext cx="1789500" cy="654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Recovery</a:t>
            </a:r>
            <a:endParaRPr sz="19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(Compensation)</a:t>
            </a:r>
            <a:endParaRPr sz="1900"/>
          </a:p>
        </p:txBody>
      </p:sp>
      <p:sp>
        <p:nvSpPr>
          <p:cNvPr id="2546" name="Google Shape;2546;p166"/>
          <p:cNvSpPr txBox="1"/>
          <p:nvPr/>
        </p:nvSpPr>
        <p:spPr>
          <a:xfrm>
            <a:off x="4406572" y="2963215"/>
            <a:ext cx="759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47" name="Google Shape;2547;p166"/>
          <p:cNvSpPr/>
          <p:nvPr/>
        </p:nvSpPr>
        <p:spPr>
          <a:xfrm>
            <a:off x="6922841" y="4378495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48" name="Google Shape;2548;p166"/>
          <p:cNvCxnSpPr>
            <a:stCxn id="2544" idx="3"/>
            <a:endCxn id="2549" idx="2"/>
          </p:cNvCxnSpPr>
          <p:nvPr/>
        </p:nvCxnSpPr>
        <p:spPr>
          <a:xfrm rot="10800000" flipH="1">
            <a:off x="10755050" y="4967657"/>
            <a:ext cx="678900" cy="718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0" name="Google Shape;2550;p166"/>
          <p:cNvSpPr/>
          <p:nvPr/>
        </p:nvSpPr>
        <p:spPr>
          <a:xfrm rot="5400000">
            <a:off x="9784340" y="5162698"/>
            <a:ext cx="159300" cy="1782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51" name="Google Shape;2551;p166"/>
          <p:cNvSpPr txBox="1"/>
          <p:nvPr/>
        </p:nvSpPr>
        <p:spPr>
          <a:xfrm>
            <a:off x="8969136" y="6144186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(BE)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account cancellation </a:t>
            </a:r>
            <a:endParaRPr sz="1900"/>
          </a:p>
        </p:txBody>
      </p:sp>
      <p:sp>
        <p:nvSpPr>
          <p:cNvPr id="2552" name="Google Shape;2552;p166"/>
          <p:cNvSpPr/>
          <p:nvPr/>
        </p:nvSpPr>
        <p:spPr>
          <a:xfrm>
            <a:off x="8945429" y="3092609"/>
            <a:ext cx="1793700" cy="624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(BE) to process renewal</a:t>
            </a:r>
            <a:endParaRPr sz="1900"/>
          </a:p>
        </p:txBody>
      </p:sp>
      <p:cxnSp>
        <p:nvCxnSpPr>
          <p:cNvPr id="2553" name="Google Shape;2553;p166"/>
          <p:cNvCxnSpPr>
            <a:stCxn id="2552" idx="3"/>
            <a:endCxn id="2549" idx="0"/>
          </p:cNvCxnSpPr>
          <p:nvPr/>
        </p:nvCxnSpPr>
        <p:spPr>
          <a:xfrm>
            <a:off x="10739129" y="3405059"/>
            <a:ext cx="694800" cy="776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49" name="Google Shape;2549;p166"/>
          <p:cNvSpPr/>
          <p:nvPr/>
        </p:nvSpPr>
        <p:spPr>
          <a:xfrm>
            <a:off x="11050557" y="4181800"/>
            <a:ext cx="766500" cy="786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54" name="Google Shape;2554;p166"/>
          <p:cNvSpPr/>
          <p:nvPr/>
        </p:nvSpPr>
        <p:spPr>
          <a:xfrm rot="5400000">
            <a:off x="2804417" y="2155582"/>
            <a:ext cx="167100" cy="1184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55" name="Google Shape;2555;p166"/>
          <p:cNvCxnSpPr>
            <a:stCxn id="2545" idx="0"/>
            <a:endCxn id="2552" idx="2"/>
          </p:cNvCxnSpPr>
          <p:nvPr/>
        </p:nvCxnSpPr>
        <p:spPr>
          <a:xfrm rot="5400000" flipH="1">
            <a:off x="9665116" y="3894692"/>
            <a:ext cx="355800" cy="1200"/>
          </a:xfrm>
          <a:prstGeom prst="bentConnector3">
            <a:avLst>
              <a:gd name="adj1" fmla="val 500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6" name="Google Shape;2556;p166"/>
          <p:cNvCxnSpPr>
            <a:stCxn id="2547" idx="2"/>
            <a:endCxn id="2544" idx="1"/>
          </p:cNvCxnSpPr>
          <p:nvPr/>
        </p:nvCxnSpPr>
        <p:spPr>
          <a:xfrm rot="-5400000" flipH="1">
            <a:off x="7942391" y="4662745"/>
            <a:ext cx="467400" cy="1578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7" name="Google Shape;2557;p166"/>
          <p:cNvSpPr txBox="1"/>
          <p:nvPr/>
        </p:nvSpPr>
        <p:spPr>
          <a:xfrm>
            <a:off x="4766990" y="5306289"/>
            <a:ext cx="1841700" cy="800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No Workaround,</a:t>
            </a:r>
            <a:b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Submit Feature Request </a:t>
            </a:r>
            <a:r>
              <a:rPr lang="en-US" sz="1100" u="sng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JotForm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58" name="Google Shape;2558;p166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Manager | BE = Billing Executive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59" name="Google Shape;2559;p166"/>
          <p:cNvSpPr txBox="1"/>
          <p:nvPr/>
        </p:nvSpPr>
        <p:spPr>
          <a:xfrm>
            <a:off x="6680573" y="4491565"/>
            <a:ext cx="144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satisfied?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60" name="Google Shape;2560;p166"/>
          <p:cNvSpPr txBox="1"/>
          <p:nvPr/>
        </p:nvSpPr>
        <p:spPr>
          <a:xfrm>
            <a:off x="9242011" y="4862499"/>
            <a:ext cx="122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561" name="Google Shape;2561;p166"/>
          <p:cNvCxnSpPr>
            <a:stCxn id="2533" idx="2"/>
            <a:endCxn id="2562" idx="0"/>
          </p:cNvCxnSpPr>
          <p:nvPr/>
        </p:nvCxnSpPr>
        <p:spPr>
          <a:xfrm flipH="1">
            <a:off x="2915283" y="3626200"/>
            <a:ext cx="6000" cy="26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62" name="Google Shape;2562;p166"/>
          <p:cNvSpPr/>
          <p:nvPr/>
        </p:nvSpPr>
        <p:spPr>
          <a:xfrm>
            <a:off x="1940133" y="3890531"/>
            <a:ext cx="1950300" cy="549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Negotiate / Value Selling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63" name="Google Shape;2563;p166"/>
          <p:cNvSpPr/>
          <p:nvPr/>
        </p:nvSpPr>
        <p:spPr>
          <a:xfrm>
            <a:off x="4112190" y="3778182"/>
            <a:ext cx="785100" cy="786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4" name="Google Shape;2564;p166"/>
          <p:cNvSpPr txBox="1"/>
          <p:nvPr/>
        </p:nvSpPr>
        <p:spPr>
          <a:xfrm>
            <a:off x="3894799" y="3883782"/>
            <a:ext cx="122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satisfied?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565" name="Google Shape;2565;p166"/>
          <p:cNvCxnSpPr>
            <a:stCxn id="2563" idx="0"/>
            <a:endCxn id="2552" idx="1"/>
          </p:cNvCxnSpPr>
          <p:nvPr/>
        </p:nvCxnSpPr>
        <p:spPr>
          <a:xfrm rot="-5400000">
            <a:off x="6538440" y="1371282"/>
            <a:ext cx="373200" cy="4440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6" name="Google Shape;2566;p166"/>
          <p:cNvCxnSpPr>
            <a:stCxn id="2563" idx="2"/>
            <a:endCxn id="2542" idx="1"/>
          </p:cNvCxnSpPr>
          <p:nvPr/>
        </p:nvCxnSpPr>
        <p:spPr>
          <a:xfrm rot="-5400000" flipH="1">
            <a:off x="4583940" y="4484982"/>
            <a:ext cx="234300" cy="392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7" name="Google Shape;2567;p166"/>
          <p:cNvCxnSpPr>
            <a:stCxn id="2562" idx="3"/>
            <a:endCxn id="2563" idx="1"/>
          </p:cNvCxnSpPr>
          <p:nvPr/>
        </p:nvCxnSpPr>
        <p:spPr>
          <a:xfrm>
            <a:off x="3890433" y="4165481"/>
            <a:ext cx="2217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8" name="Google Shape;2568;p166"/>
          <p:cNvCxnSpPr>
            <a:stCxn id="2542" idx="2"/>
            <a:endCxn id="2557" idx="0"/>
          </p:cNvCxnSpPr>
          <p:nvPr/>
        </p:nvCxnSpPr>
        <p:spPr>
          <a:xfrm>
            <a:off x="5687735" y="5080013"/>
            <a:ext cx="0" cy="22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9" name="Google Shape;2569;p166"/>
          <p:cNvCxnSpPr>
            <a:stCxn id="2542" idx="3"/>
            <a:endCxn id="2547" idx="1"/>
          </p:cNvCxnSpPr>
          <p:nvPr/>
        </p:nvCxnSpPr>
        <p:spPr>
          <a:xfrm>
            <a:off x="6478085" y="4798463"/>
            <a:ext cx="44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70" name="Google Shape;2570;p166"/>
          <p:cNvCxnSpPr>
            <a:stCxn id="2547" idx="2"/>
            <a:endCxn id="2545" idx="1"/>
          </p:cNvCxnSpPr>
          <p:nvPr/>
        </p:nvCxnSpPr>
        <p:spPr>
          <a:xfrm rot="-5400000">
            <a:off x="7758491" y="4028245"/>
            <a:ext cx="818400" cy="1562100"/>
          </a:xfrm>
          <a:prstGeom prst="bentConnector4">
            <a:avLst>
              <a:gd name="adj1" fmla="val -57088"/>
              <a:gd name="adj2" fmla="val 5307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71" name="Google Shape;2571;p16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167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Signika"/>
                <a:ea typeface="Signika"/>
                <a:cs typeface="Signika"/>
                <a:sym typeface="Signika"/>
              </a:rPr>
              <a:t>Process &amp; Scenarios</a:t>
            </a:r>
            <a:endParaRPr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577" name="Google Shape;2577;p167"/>
          <p:cNvSpPr txBox="1"/>
          <p:nvPr/>
        </p:nvSpPr>
        <p:spPr>
          <a:xfrm>
            <a:off x="2784252" y="4072650"/>
            <a:ext cx="59640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Service Related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marL="6096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(More Applicable for Success Team)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578" name="Google Shape;2578;p16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579" name="Google Shape;2579;p167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68"/>
          <p:cNvSpPr/>
          <p:nvPr/>
        </p:nvSpPr>
        <p:spPr>
          <a:xfrm rot="5400000">
            <a:off x="1066704" y="1610672"/>
            <a:ext cx="181200" cy="16476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85" name="Google Shape;2585;p16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76869" y="169497"/>
            <a:ext cx="881434" cy="8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586" name="Google Shape;2586;p16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7" name="Google Shape;2587;p168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Scenario 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1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588" name="Google Shape;2588;p168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Service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9" name="Google Shape;2589;p168"/>
          <p:cNvSpPr txBox="1"/>
          <p:nvPr/>
        </p:nvSpPr>
        <p:spPr>
          <a:xfrm>
            <a:off x="168617" y="1084797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19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Wrong </a:t>
            </a:r>
            <a:r>
              <a:rPr lang="en-US" sz="19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</a:t>
            </a:r>
            <a:r>
              <a:rPr lang="en-US" sz="19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xpectations </a:t>
            </a:r>
            <a:r>
              <a:rPr lang="en-US" sz="19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</a:t>
            </a:r>
            <a:r>
              <a:rPr lang="en-US" sz="19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et </a:t>
            </a:r>
            <a:r>
              <a:rPr lang="en-US" sz="1900" b="0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from </a:t>
            </a:r>
            <a:r>
              <a:rPr lang="en-US" sz="1900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</a:t>
            </a:r>
            <a:r>
              <a:rPr lang="en-US" sz="1900" b="0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tart of </a:t>
            </a:r>
            <a:r>
              <a:rPr lang="en-US" sz="1900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</a:t>
            </a:r>
            <a:r>
              <a:rPr lang="en-US" sz="1900" b="0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ustomer </a:t>
            </a:r>
            <a:r>
              <a:rPr lang="en-US" sz="1900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j</a:t>
            </a:r>
            <a:r>
              <a:rPr lang="en-US" sz="1900" b="0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ourney / </a:t>
            </a:r>
            <a:r>
              <a:rPr lang="en-US" sz="1900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</a:t>
            </a:r>
            <a:r>
              <a:rPr lang="en-US" sz="1900" b="0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alse </a:t>
            </a:r>
            <a:r>
              <a:rPr lang="en-US" sz="1900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</a:t>
            </a:r>
            <a:r>
              <a:rPr lang="en-US" sz="1900" b="0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romises</a:t>
            </a:r>
            <a:endParaRPr sz="1900" b="0" i="0" u="none" strike="noStrike" cap="none">
              <a:solidFill>
                <a:srgbClr val="2F292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90" name="Google Shape;2590;p168"/>
          <p:cNvSpPr/>
          <p:nvPr/>
        </p:nvSpPr>
        <p:spPr>
          <a:xfrm>
            <a:off x="6848593" y="3341139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91" name="Google Shape;2591;p168"/>
          <p:cNvSpPr txBox="1"/>
          <p:nvPr/>
        </p:nvSpPr>
        <p:spPr>
          <a:xfrm>
            <a:off x="6659785" y="3494322"/>
            <a:ext cx="130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</a:t>
            </a:r>
            <a:br>
              <a:rPr lang="en-US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Satisfied?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92" name="Google Shape;2592;p168"/>
          <p:cNvSpPr/>
          <p:nvPr/>
        </p:nvSpPr>
        <p:spPr>
          <a:xfrm>
            <a:off x="308564" y="1820697"/>
            <a:ext cx="1688100" cy="557700"/>
          </a:xfrm>
          <a:prstGeom prst="roundRect">
            <a:avLst>
              <a:gd name="adj" fmla="val 5703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Situation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93" name="Google Shape;2593;p168"/>
          <p:cNvSpPr/>
          <p:nvPr/>
        </p:nvSpPr>
        <p:spPr>
          <a:xfrm>
            <a:off x="2388135" y="1823796"/>
            <a:ext cx="1688100" cy="549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Investigate Cause 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of Issue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94" name="Google Shape;2594;p168"/>
          <p:cNvSpPr/>
          <p:nvPr/>
        </p:nvSpPr>
        <p:spPr>
          <a:xfrm>
            <a:off x="4547798" y="2639164"/>
            <a:ext cx="1841700" cy="563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Escalate to Coach 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595" name="Google Shape;2595;p168"/>
          <p:cNvCxnSpPr>
            <a:stCxn id="2592" idx="3"/>
            <a:endCxn id="2593" idx="1"/>
          </p:cNvCxnSpPr>
          <p:nvPr/>
        </p:nvCxnSpPr>
        <p:spPr>
          <a:xfrm rot="10800000" flipH="1">
            <a:off x="1996664" y="2098647"/>
            <a:ext cx="3915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96" name="Google Shape;2596;p168"/>
          <p:cNvSpPr/>
          <p:nvPr/>
        </p:nvSpPr>
        <p:spPr>
          <a:xfrm>
            <a:off x="8617684" y="4591182"/>
            <a:ext cx="1789500" cy="555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Churn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97" name="Google Shape;2597;p168"/>
          <p:cNvSpPr/>
          <p:nvPr/>
        </p:nvSpPr>
        <p:spPr>
          <a:xfrm>
            <a:off x="8626095" y="3093144"/>
            <a:ext cx="1789500" cy="654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Recovery</a:t>
            </a:r>
            <a:endParaRPr sz="19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(Compensation)</a:t>
            </a:r>
            <a:endParaRPr sz="1900"/>
          </a:p>
        </p:txBody>
      </p:sp>
      <p:sp>
        <p:nvSpPr>
          <p:cNvPr id="2598" name="Google Shape;2598;p168"/>
          <p:cNvSpPr/>
          <p:nvPr/>
        </p:nvSpPr>
        <p:spPr>
          <a:xfrm>
            <a:off x="4543465" y="1815889"/>
            <a:ext cx="1841700" cy="557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Confirm issues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599" name="Google Shape;2599;p168"/>
          <p:cNvCxnSpPr>
            <a:stCxn id="2590" idx="0"/>
            <a:endCxn id="2600" idx="1"/>
          </p:cNvCxnSpPr>
          <p:nvPr/>
        </p:nvCxnSpPr>
        <p:spPr>
          <a:xfrm rot="-5400000">
            <a:off x="7324243" y="2047689"/>
            <a:ext cx="1281600" cy="1305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01" name="Google Shape;2601;p168"/>
          <p:cNvCxnSpPr>
            <a:stCxn id="2590" idx="2"/>
            <a:endCxn id="2596" idx="1"/>
          </p:cNvCxnSpPr>
          <p:nvPr/>
        </p:nvCxnSpPr>
        <p:spPr>
          <a:xfrm rot="-5400000" flipH="1">
            <a:off x="7621243" y="3872289"/>
            <a:ext cx="687600" cy="1305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02" name="Google Shape;2602;p168"/>
          <p:cNvSpPr txBox="1"/>
          <p:nvPr/>
        </p:nvSpPr>
        <p:spPr>
          <a:xfrm>
            <a:off x="6763740" y="1980640"/>
            <a:ext cx="759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03" name="Google Shape;2603;p168"/>
          <p:cNvSpPr txBox="1"/>
          <p:nvPr/>
        </p:nvSpPr>
        <p:spPr>
          <a:xfrm>
            <a:off x="6763737" y="4392773"/>
            <a:ext cx="52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04" name="Google Shape;2604;p168"/>
          <p:cNvSpPr txBox="1"/>
          <p:nvPr/>
        </p:nvSpPr>
        <p:spPr>
          <a:xfrm>
            <a:off x="8617695" y="5320440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(BE)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account cancellation </a:t>
            </a:r>
            <a:endParaRPr sz="1900"/>
          </a:p>
        </p:txBody>
      </p:sp>
      <p:sp>
        <p:nvSpPr>
          <p:cNvPr id="2600" name="Google Shape;2600;p168"/>
          <p:cNvSpPr/>
          <p:nvPr/>
        </p:nvSpPr>
        <p:spPr>
          <a:xfrm>
            <a:off x="8617684" y="1747125"/>
            <a:ext cx="1793700" cy="624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 (BE)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process renewal</a:t>
            </a:r>
            <a:endParaRPr sz="1900"/>
          </a:p>
        </p:txBody>
      </p:sp>
      <p:cxnSp>
        <p:nvCxnSpPr>
          <p:cNvPr id="2605" name="Google Shape;2605;p168"/>
          <p:cNvCxnSpPr>
            <a:stCxn id="2597" idx="0"/>
            <a:endCxn id="2600" idx="2"/>
          </p:cNvCxnSpPr>
          <p:nvPr/>
        </p:nvCxnSpPr>
        <p:spPr>
          <a:xfrm rot="10800000">
            <a:off x="9514545" y="2371944"/>
            <a:ext cx="6300" cy="7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06" name="Google Shape;2606;p168"/>
          <p:cNvSpPr txBox="1"/>
          <p:nvPr/>
        </p:nvSpPr>
        <p:spPr>
          <a:xfrm>
            <a:off x="232146" y="2565601"/>
            <a:ext cx="18417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Find out player’s name &amp; what happened</a:t>
            </a:r>
            <a:endParaRPr sz="1900"/>
          </a:p>
        </p:txBody>
      </p:sp>
      <p:sp>
        <p:nvSpPr>
          <p:cNvPr id="2607" name="Google Shape;2607;p168"/>
          <p:cNvSpPr txBox="1"/>
          <p:nvPr/>
        </p:nvSpPr>
        <p:spPr>
          <a:xfrm>
            <a:off x="2311003" y="2579346"/>
            <a:ext cx="18417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Locate source of breakdown</a:t>
            </a:r>
            <a:endParaRPr sz="1900"/>
          </a:p>
        </p:txBody>
      </p:sp>
      <p:sp>
        <p:nvSpPr>
          <p:cNvPr id="2608" name="Google Shape;2608;p168"/>
          <p:cNvSpPr/>
          <p:nvPr/>
        </p:nvSpPr>
        <p:spPr>
          <a:xfrm rot="5400000">
            <a:off x="3145562" y="1624417"/>
            <a:ext cx="181200" cy="16476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09" name="Google Shape;2609;p168"/>
          <p:cNvSpPr/>
          <p:nvPr/>
        </p:nvSpPr>
        <p:spPr>
          <a:xfrm>
            <a:off x="4543466" y="3496759"/>
            <a:ext cx="1841700" cy="557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Follow up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10" name="Google Shape;2610;p168"/>
          <p:cNvSpPr/>
          <p:nvPr/>
        </p:nvSpPr>
        <p:spPr>
          <a:xfrm>
            <a:off x="10627012" y="3502746"/>
            <a:ext cx="766500" cy="786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611" name="Google Shape;2611;p168"/>
          <p:cNvCxnSpPr>
            <a:stCxn id="2600" idx="3"/>
            <a:endCxn id="2610" idx="0"/>
          </p:cNvCxnSpPr>
          <p:nvPr/>
        </p:nvCxnSpPr>
        <p:spPr>
          <a:xfrm>
            <a:off x="10411384" y="2059575"/>
            <a:ext cx="598800" cy="1443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12" name="Google Shape;2612;p168"/>
          <p:cNvCxnSpPr>
            <a:stCxn id="2596" idx="3"/>
            <a:endCxn id="2610" idx="2"/>
          </p:cNvCxnSpPr>
          <p:nvPr/>
        </p:nvCxnSpPr>
        <p:spPr>
          <a:xfrm rot="10800000" flipH="1">
            <a:off x="10407184" y="4288632"/>
            <a:ext cx="603000" cy="580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13" name="Google Shape;2613;p168"/>
          <p:cNvSpPr/>
          <p:nvPr/>
        </p:nvSpPr>
        <p:spPr>
          <a:xfrm rot="5400000">
            <a:off x="9440113" y="4342292"/>
            <a:ext cx="159300" cy="1782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14" name="Google Shape;2614;p168"/>
          <p:cNvSpPr txBox="1"/>
          <p:nvPr/>
        </p:nvSpPr>
        <p:spPr>
          <a:xfrm>
            <a:off x="4543455" y="4247500"/>
            <a:ext cx="1841700" cy="800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Follow up with Sales Player on correct  expectations</a:t>
            </a:r>
            <a:endParaRPr sz="11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15" name="Google Shape;2615;p168"/>
          <p:cNvSpPr/>
          <p:nvPr/>
        </p:nvSpPr>
        <p:spPr>
          <a:xfrm rot="5400000">
            <a:off x="5380654" y="3248547"/>
            <a:ext cx="159300" cy="1782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616" name="Google Shape;2616;p168"/>
          <p:cNvCxnSpPr>
            <a:stCxn id="2593" idx="3"/>
            <a:endCxn id="2598" idx="1"/>
          </p:cNvCxnSpPr>
          <p:nvPr/>
        </p:nvCxnSpPr>
        <p:spPr>
          <a:xfrm rot="10800000" flipH="1">
            <a:off x="4076235" y="2094846"/>
            <a:ext cx="4671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17" name="Google Shape;2617;p168"/>
          <p:cNvCxnSpPr>
            <a:stCxn id="2598" idx="2"/>
            <a:endCxn id="2594" idx="0"/>
          </p:cNvCxnSpPr>
          <p:nvPr/>
        </p:nvCxnSpPr>
        <p:spPr>
          <a:xfrm>
            <a:off x="5464315" y="2373589"/>
            <a:ext cx="4200" cy="2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18" name="Google Shape;2618;p168"/>
          <p:cNvCxnSpPr>
            <a:stCxn id="2594" idx="2"/>
            <a:endCxn id="2609" idx="0"/>
          </p:cNvCxnSpPr>
          <p:nvPr/>
        </p:nvCxnSpPr>
        <p:spPr>
          <a:xfrm flipH="1">
            <a:off x="5464448" y="3202264"/>
            <a:ext cx="4200" cy="29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19" name="Google Shape;2619;p168"/>
          <p:cNvCxnSpPr>
            <a:stCxn id="2609" idx="3"/>
            <a:endCxn id="2590" idx="1"/>
          </p:cNvCxnSpPr>
          <p:nvPr/>
        </p:nvCxnSpPr>
        <p:spPr>
          <a:xfrm rot="10800000" flipH="1">
            <a:off x="6385166" y="3761209"/>
            <a:ext cx="4635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20" name="Google Shape;2620;p168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Manager | BE = Billing Executive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621" name="Google Shape;2621;p168"/>
          <p:cNvCxnSpPr>
            <a:stCxn id="2590" idx="2"/>
            <a:endCxn id="2597" idx="1"/>
          </p:cNvCxnSpPr>
          <p:nvPr/>
        </p:nvCxnSpPr>
        <p:spPr>
          <a:xfrm rot="-5400000">
            <a:off x="7588693" y="3143739"/>
            <a:ext cx="761100" cy="1313700"/>
          </a:xfrm>
          <a:prstGeom prst="bentConnector4">
            <a:avLst>
              <a:gd name="adj1" fmla="val -91092"/>
              <a:gd name="adj2" fmla="val 6765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22" name="Google Shape;2622;p168"/>
          <p:cNvSpPr txBox="1"/>
          <p:nvPr/>
        </p:nvSpPr>
        <p:spPr>
          <a:xfrm>
            <a:off x="8902498" y="3979932"/>
            <a:ext cx="122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23" name="Google Shape;2623;p16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69"/>
          <p:cNvSpPr/>
          <p:nvPr/>
        </p:nvSpPr>
        <p:spPr>
          <a:xfrm rot="5400000">
            <a:off x="9328580" y="5263412"/>
            <a:ext cx="167700" cy="13761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29" name="Google Shape;2629;p169"/>
          <p:cNvSpPr/>
          <p:nvPr/>
        </p:nvSpPr>
        <p:spPr>
          <a:xfrm rot="5400000">
            <a:off x="859330" y="2789079"/>
            <a:ext cx="213300" cy="12489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30" name="Google Shape;2630;p16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76869" y="169497"/>
            <a:ext cx="881434" cy="8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16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32" name="Google Shape;2632;p169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Scenario 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2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633" name="Google Shape;2633;p169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Service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34" name="Google Shape;2634;p169"/>
          <p:cNvSpPr/>
          <p:nvPr/>
        </p:nvSpPr>
        <p:spPr>
          <a:xfrm>
            <a:off x="308566" y="1965217"/>
            <a:ext cx="1305300" cy="557700"/>
          </a:xfrm>
          <a:prstGeom prst="roundRect">
            <a:avLst>
              <a:gd name="adj" fmla="val 5703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Situation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35" name="Google Shape;2635;p169"/>
          <p:cNvSpPr/>
          <p:nvPr/>
        </p:nvSpPr>
        <p:spPr>
          <a:xfrm>
            <a:off x="311333" y="2802451"/>
            <a:ext cx="1305300" cy="549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Investigate Cause of Issue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636" name="Google Shape;2636;p169"/>
          <p:cNvCxnSpPr>
            <a:stCxn id="2634" idx="2"/>
            <a:endCxn id="2635" idx="0"/>
          </p:cNvCxnSpPr>
          <p:nvPr/>
        </p:nvCxnSpPr>
        <p:spPr>
          <a:xfrm>
            <a:off x="961216" y="2522917"/>
            <a:ext cx="2700" cy="2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37" name="Google Shape;2637;p169"/>
          <p:cNvSpPr/>
          <p:nvPr/>
        </p:nvSpPr>
        <p:spPr>
          <a:xfrm>
            <a:off x="8512067" y="5339033"/>
            <a:ext cx="1841700" cy="555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Churn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38" name="Google Shape;2638;p169"/>
          <p:cNvSpPr/>
          <p:nvPr/>
        </p:nvSpPr>
        <p:spPr>
          <a:xfrm>
            <a:off x="8511200" y="3657033"/>
            <a:ext cx="1841700" cy="654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Recovery</a:t>
            </a:r>
            <a:endParaRPr sz="19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(Compensation)</a:t>
            </a:r>
            <a:endParaRPr sz="1900"/>
          </a:p>
        </p:txBody>
      </p:sp>
      <p:sp>
        <p:nvSpPr>
          <p:cNvPr id="2639" name="Google Shape;2639;p169"/>
          <p:cNvSpPr/>
          <p:nvPr/>
        </p:nvSpPr>
        <p:spPr>
          <a:xfrm>
            <a:off x="1907347" y="2797764"/>
            <a:ext cx="1063500" cy="557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Confirm issues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40" name="Google Shape;2640;p169"/>
          <p:cNvSpPr/>
          <p:nvPr/>
        </p:nvSpPr>
        <p:spPr>
          <a:xfrm>
            <a:off x="10623066" y="4054733"/>
            <a:ext cx="819900" cy="8817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641" name="Google Shape;2641;p169"/>
          <p:cNvCxnSpPr>
            <a:stCxn id="2639" idx="3"/>
            <a:endCxn id="2642" idx="1"/>
          </p:cNvCxnSpPr>
          <p:nvPr/>
        </p:nvCxnSpPr>
        <p:spPr>
          <a:xfrm>
            <a:off x="2970847" y="3076614"/>
            <a:ext cx="250500" cy="27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43" name="Google Shape;2643;p169"/>
          <p:cNvCxnSpPr>
            <a:stCxn id="2635" idx="3"/>
            <a:endCxn id="2639" idx="1"/>
          </p:cNvCxnSpPr>
          <p:nvPr/>
        </p:nvCxnSpPr>
        <p:spPr>
          <a:xfrm rot="10800000" flipH="1">
            <a:off x="1616633" y="3076501"/>
            <a:ext cx="290700" cy="9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44" name="Google Shape;2644;p169"/>
          <p:cNvCxnSpPr>
            <a:stCxn id="2637" idx="3"/>
            <a:endCxn id="2640" idx="2"/>
          </p:cNvCxnSpPr>
          <p:nvPr/>
        </p:nvCxnSpPr>
        <p:spPr>
          <a:xfrm rot="10800000" flipH="1">
            <a:off x="10353767" y="4936283"/>
            <a:ext cx="679200" cy="680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45" name="Google Shape;2645;p169"/>
          <p:cNvSpPr/>
          <p:nvPr/>
        </p:nvSpPr>
        <p:spPr>
          <a:xfrm>
            <a:off x="8513133" y="2292400"/>
            <a:ext cx="1841700" cy="624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 (BE)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process renewal</a:t>
            </a:r>
            <a:endParaRPr sz="1900"/>
          </a:p>
        </p:txBody>
      </p:sp>
      <p:sp>
        <p:nvSpPr>
          <p:cNvPr id="2646" name="Google Shape;2646;p169"/>
          <p:cNvSpPr txBox="1"/>
          <p:nvPr/>
        </p:nvSpPr>
        <p:spPr>
          <a:xfrm>
            <a:off x="216700" y="3513445"/>
            <a:ext cx="1373700" cy="1054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Look for relevant Intercom tickets, or past complaints</a:t>
            </a:r>
            <a:endParaRPr sz="1900"/>
          </a:p>
        </p:txBody>
      </p:sp>
      <p:sp>
        <p:nvSpPr>
          <p:cNvPr id="2647" name="Google Shape;2647;p169"/>
          <p:cNvSpPr/>
          <p:nvPr/>
        </p:nvSpPr>
        <p:spPr>
          <a:xfrm>
            <a:off x="4177221" y="1553274"/>
            <a:ext cx="1841700" cy="557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Escalate to Coach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48" name="Google Shape;2648;p169"/>
          <p:cNvSpPr txBox="1"/>
          <p:nvPr/>
        </p:nvSpPr>
        <p:spPr>
          <a:xfrm>
            <a:off x="6141110" y="1559895"/>
            <a:ext cx="18417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seek optimal solution/workaround</a:t>
            </a:r>
            <a:endParaRPr sz="1900"/>
          </a:p>
        </p:txBody>
      </p:sp>
      <p:sp>
        <p:nvSpPr>
          <p:cNvPr id="2649" name="Google Shape;2649;p169"/>
          <p:cNvSpPr/>
          <p:nvPr/>
        </p:nvSpPr>
        <p:spPr>
          <a:xfrm>
            <a:off x="6024692" y="1611284"/>
            <a:ext cx="116400" cy="430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0" name="Google Shape;2650;p169"/>
          <p:cNvSpPr/>
          <p:nvPr/>
        </p:nvSpPr>
        <p:spPr>
          <a:xfrm>
            <a:off x="4172070" y="3742881"/>
            <a:ext cx="1841700" cy="557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Provide Solution/Workaround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42" name="Google Shape;2642;p169"/>
          <p:cNvSpPr/>
          <p:nvPr/>
        </p:nvSpPr>
        <p:spPr>
          <a:xfrm>
            <a:off x="3221314" y="2659334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1" name="Google Shape;2651;p169"/>
          <p:cNvSpPr txBox="1"/>
          <p:nvPr/>
        </p:nvSpPr>
        <p:spPr>
          <a:xfrm>
            <a:off x="2964308" y="2791938"/>
            <a:ext cx="144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Coach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Needed?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652" name="Google Shape;2652;p169"/>
          <p:cNvCxnSpPr>
            <a:stCxn id="2642" idx="0"/>
            <a:endCxn id="2647" idx="1"/>
          </p:cNvCxnSpPr>
          <p:nvPr/>
        </p:nvCxnSpPr>
        <p:spPr>
          <a:xfrm rot="-5400000">
            <a:off x="3517564" y="1999784"/>
            <a:ext cx="827100" cy="492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53" name="Google Shape;2653;p169"/>
          <p:cNvCxnSpPr>
            <a:stCxn id="2642" idx="2"/>
            <a:endCxn id="2650" idx="1"/>
          </p:cNvCxnSpPr>
          <p:nvPr/>
        </p:nvCxnSpPr>
        <p:spPr>
          <a:xfrm rot="-5400000" flipH="1">
            <a:off x="3667414" y="3517034"/>
            <a:ext cx="522300" cy="486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54" name="Google Shape;2654;p169"/>
          <p:cNvSpPr txBox="1"/>
          <p:nvPr/>
        </p:nvSpPr>
        <p:spPr>
          <a:xfrm>
            <a:off x="3243661" y="2136382"/>
            <a:ext cx="759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55" name="Google Shape;2655;p169"/>
          <p:cNvSpPr txBox="1"/>
          <p:nvPr/>
        </p:nvSpPr>
        <p:spPr>
          <a:xfrm>
            <a:off x="3214492" y="3549294"/>
            <a:ext cx="52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56" name="Google Shape;2656;p169"/>
          <p:cNvSpPr/>
          <p:nvPr/>
        </p:nvSpPr>
        <p:spPr>
          <a:xfrm>
            <a:off x="6326990" y="3601272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7" name="Google Shape;2657;p169"/>
          <p:cNvSpPr txBox="1"/>
          <p:nvPr/>
        </p:nvSpPr>
        <p:spPr>
          <a:xfrm>
            <a:off x="6070008" y="3733876"/>
            <a:ext cx="144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satisfied?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658" name="Google Shape;2658;p169"/>
          <p:cNvCxnSpPr>
            <a:stCxn id="2647" idx="2"/>
            <a:endCxn id="2650" idx="0"/>
          </p:cNvCxnSpPr>
          <p:nvPr/>
        </p:nvCxnSpPr>
        <p:spPr>
          <a:xfrm rot="5400000">
            <a:off x="4279521" y="2924424"/>
            <a:ext cx="1632000" cy="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59" name="Google Shape;2659;p169"/>
          <p:cNvCxnSpPr>
            <a:stCxn id="2650" idx="3"/>
            <a:endCxn id="2656" idx="1"/>
          </p:cNvCxnSpPr>
          <p:nvPr/>
        </p:nvCxnSpPr>
        <p:spPr>
          <a:xfrm>
            <a:off x="6013770" y="4021731"/>
            <a:ext cx="313200" cy="6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0" name="Google Shape;2660;p169"/>
          <p:cNvCxnSpPr>
            <a:stCxn id="2656" idx="0"/>
            <a:endCxn id="2645" idx="1"/>
          </p:cNvCxnSpPr>
          <p:nvPr/>
        </p:nvCxnSpPr>
        <p:spPr>
          <a:xfrm rot="-5400000">
            <a:off x="7153790" y="2241972"/>
            <a:ext cx="996300" cy="1722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1" name="Google Shape;2661;p169"/>
          <p:cNvCxnSpPr>
            <a:stCxn id="2656" idx="2"/>
            <a:endCxn id="2637" idx="1"/>
          </p:cNvCxnSpPr>
          <p:nvPr/>
        </p:nvCxnSpPr>
        <p:spPr>
          <a:xfrm rot="-5400000" flipH="1">
            <a:off x="7063790" y="4168272"/>
            <a:ext cx="1175400" cy="1721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62" name="Google Shape;2662;p169"/>
          <p:cNvSpPr txBox="1"/>
          <p:nvPr/>
        </p:nvSpPr>
        <p:spPr>
          <a:xfrm>
            <a:off x="6313776" y="2950715"/>
            <a:ext cx="759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63" name="Google Shape;2663;p169"/>
          <p:cNvSpPr txBox="1"/>
          <p:nvPr/>
        </p:nvSpPr>
        <p:spPr>
          <a:xfrm>
            <a:off x="6313765" y="4740773"/>
            <a:ext cx="52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664" name="Google Shape;2664;p169"/>
          <p:cNvCxnSpPr>
            <a:stCxn id="2638" idx="0"/>
            <a:endCxn id="2645" idx="2"/>
          </p:cNvCxnSpPr>
          <p:nvPr/>
        </p:nvCxnSpPr>
        <p:spPr>
          <a:xfrm rot="-5400000">
            <a:off x="9063050" y="3286233"/>
            <a:ext cx="739800" cy="18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5" name="Google Shape;2665;p169"/>
          <p:cNvCxnSpPr>
            <a:stCxn id="2645" idx="3"/>
            <a:endCxn id="2640" idx="0"/>
          </p:cNvCxnSpPr>
          <p:nvPr/>
        </p:nvCxnSpPr>
        <p:spPr>
          <a:xfrm>
            <a:off x="10354833" y="2604850"/>
            <a:ext cx="678300" cy="1449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66" name="Google Shape;2666;p169"/>
          <p:cNvSpPr txBox="1"/>
          <p:nvPr/>
        </p:nvSpPr>
        <p:spPr>
          <a:xfrm>
            <a:off x="8543938" y="6075356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 (BE)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account cancellation </a:t>
            </a:r>
            <a:endParaRPr sz="1900"/>
          </a:p>
        </p:txBody>
      </p:sp>
      <p:sp>
        <p:nvSpPr>
          <p:cNvPr id="2667" name="Google Shape;2667;p169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Manager | BE = Billing Executive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68" name="Google Shape;2668;p169"/>
          <p:cNvSpPr txBox="1"/>
          <p:nvPr/>
        </p:nvSpPr>
        <p:spPr>
          <a:xfrm>
            <a:off x="147351" y="1084797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1900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Upset because </a:t>
            </a:r>
            <a:r>
              <a:rPr lang="en-US" sz="19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 follow up on promised callbacks/problems taking too long to be solved</a:t>
            </a:r>
            <a:endParaRPr sz="1900" b="1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69" name="Google Shape;2669;p169"/>
          <p:cNvSpPr txBox="1"/>
          <p:nvPr/>
        </p:nvSpPr>
        <p:spPr>
          <a:xfrm>
            <a:off x="8828731" y="4557116"/>
            <a:ext cx="122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670" name="Google Shape;2670;p169"/>
          <p:cNvCxnSpPr>
            <a:stCxn id="2656" idx="2"/>
            <a:endCxn id="2638" idx="1"/>
          </p:cNvCxnSpPr>
          <p:nvPr/>
        </p:nvCxnSpPr>
        <p:spPr>
          <a:xfrm rot="-5400000">
            <a:off x="7422440" y="3352422"/>
            <a:ext cx="457200" cy="1720500"/>
          </a:xfrm>
          <a:prstGeom prst="bentConnector4">
            <a:avLst>
              <a:gd name="adj1" fmla="val -255605"/>
              <a:gd name="adj2" fmla="val 634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71" name="Google Shape;2671;p16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170"/>
          <p:cNvSpPr/>
          <p:nvPr/>
        </p:nvSpPr>
        <p:spPr>
          <a:xfrm rot="5400000">
            <a:off x="8302408" y="5064499"/>
            <a:ext cx="139500" cy="17067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7" name="Google Shape;2677;p170"/>
          <p:cNvSpPr/>
          <p:nvPr/>
        </p:nvSpPr>
        <p:spPr>
          <a:xfrm>
            <a:off x="5610514" y="3265547"/>
            <a:ext cx="927600" cy="840000"/>
          </a:xfrm>
          <a:prstGeom prst="diamond">
            <a:avLst/>
          </a:prstGeom>
          <a:solidFill>
            <a:srgbClr val="EEEE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78" name="Google Shape;2678;p17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76869" y="169497"/>
            <a:ext cx="881434" cy="8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17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0" name="Google Shape;2680;p170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Scenario 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3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681" name="Google Shape;2681;p170"/>
          <p:cNvSpPr txBox="1"/>
          <p:nvPr/>
        </p:nvSpPr>
        <p:spPr>
          <a:xfrm>
            <a:off x="1946287" y="0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Service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2" name="Google Shape;2682;p170"/>
          <p:cNvSpPr txBox="1"/>
          <p:nvPr/>
        </p:nvSpPr>
        <p:spPr>
          <a:xfrm>
            <a:off x="147351" y="1084797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1900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Churn due to</a:t>
            </a:r>
            <a:r>
              <a:rPr lang="en-US" sz="19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l</a:t>
            </a:r>
            <a:r>
              <a:rPr lang="en-US" sz="19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ogistics </a:t>
            </a:r>
            <a:r>
              <a:rPr lang="en-US" sz="19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</a:t>
            </a:r>
            <a:r>
              <a:rPr lang="en-US" sz="19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elated </a:t>
            </a:r>
            <a:r>
              <a:rPr lang="en-US" sz="19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</a:t>
            </a:r>
            <a:r>
              <a:rPr lang="en-US" sz="19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roblem</a:t>
            </a:r>
            <a:endParaRPr sz="19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83" name="Google Shape;2683;p170"/>
          <p:cNvSpPr/>
          <p:nvPr/>
        </p:nvSpPr>
        <p:spPr>
          <a:xfrm>
            <a:off x="308566" y="1820700"/>
            <a:ext cx="1441500" cy="557700"/>
          </a:xfrm>
          <a:prstGeom prst="roundRect">
            <a:avLst>
              <a:gd name="adj" fmla="val 5703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Situation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84" name="Google Shape;2684;p170"/>
          <p:cNvSpPr/>
          <p:nvPr/>
        </p:nvSpPr>
        <p:spPr>
          <a:xfrm>
            <a:off x="7465562" y="5310179"/>
            <a:ext cx="1789500" cy="555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Churn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85" name="Google Shape;2685;p170"/>
          <p:cNvSpPr/>
          <p:nvPr/>
        </p:nvSpPr>
        <p:spPr>
          <a:xfrm>
            <a:off x="7482489" y="4057144"/>
            <a:ext cx="1789500" cy="654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Recovery</a:t>
            </a:r>
            <a:endParaRPr sz="19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(Compensation)</a:t>
            </a:r>
            <a:endParaRPr sz="1900"/>
          </a:p>
        </p:txBody>
      </p:sp>
      <p:sp>
        <p:nvSpPr>
          <p:cNvPr id="2686" name="Google Shape;2686;p170"/>
          <p:cNvSpPr/>
          <p:nvPr/>
        </p:nvSpPr>
        <p:spPr>
          <a:xfrm>
            <a:off x="2037421" y="1821920"/>
            <a:ext cx="1579200" cy="557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Confirm issues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687" name="Google Shape;2687;p170"/>
          <p:cNvCxnSpPr>
            <a:stCxn id="2683" idx="3"/>
            <a:endCxn id="2686" idx="1"/>
          </p:cNvCxnSpPr>
          <p:nvPr/>
        </p:nvCxnSpPr>
        <p:spPr>
          <a:xfrm>
            <a:off x="1750066" y="2099550"/>
            <a:ext cx="287400" cy="12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88" name="Google Shape;2688;p170"/>
          <p:cNvSpPr txBox="1"/>
          <p:nvPr/>
        </p:nvSpPr>
        <p:spPr>
          <a:xfrm>
            <a:off x="7477306" y="6028341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(BE)</a:t>
            </a: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account cancellation </a:t>
            </a:r>
            <a:endParaRPr sz="1900"/>
          </a:p>
        </p:txBody>
      </p:sp>
      <p:sp>
        <p:nvSpPr>
          <p:cNvPr id="2689" name="Google Shape;2689;p170"/>
          <p:cNvSpPr/>
          <p:nvPr/>
        </p:nvSpPr>
        <p:spPr>
          <a:xfrm>
            <a:off x="7495489" y="2140017"/>
            <a:ext cx="1793700" cy="624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 over to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process renewal</a:t>
            </a:r>
            <a:endParaRPr sz="1900"/>
          </a:p>
        </p:txBody>
      </p:sp>
      <p:sp>
        <p:nvSpPr>
          <p:cNvPr id="2690" name="Google Shape;2690;p170"/>
          <p:cNvSpPr/>
          <p:nvPr/>
        </p:nvSpPr>
        <p:spPr>
          <a:xfrm rot="5400000">
            <a:off x="955243" y="1778603"/>
            <a:ext cx="126300" cy="132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91" name="Google Shape;2691;p170"/>
          <p:cNvSpPr/>
          <p:nvPr/>
        </p:nvSpPr>
        <p:spPr>
          <a:xfrm>
            <a:off x="3936767" y="3406733"/>
            <a:ext cx="1441500" cy="557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Follow up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92" name="Google Shape;2692;p170"/>
          <p:cNvSpPr/>
          <p:nvPr/>
        </p:nvSpPr>
        <p:spPr>
          <a:xfrm>
            <a:off x="9559952" y="4052940"/>
            <a:ext cx="766500" cy="786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693" name="Google Shape;2693;p170"/>
          <p:cNvCxnSpPr>
            <a:stCxn id="2684" idx="3"/>
            <a:endCxn id="2692" idx="2"/>
          </p:cNvCxnSpPr>
          <p:nvPr/>
        </p:nvCxnSpPr>
        <p:spPr>
          <a:xfrm rot="10800000" flipH="1">
            <a:off x="9255062" y="4839029"/>
            <a:ext cx="688200" cy="748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94" name="Google Shape;2694;p170"/>
          <p:cNvSpPr txBox="1"/>
          <p:nvPr/>
        </p:nvSpPr>
        <p:spPr>
          <a:xfrm>
            <a:off x="165034" y="2548333"/>
            <a:ext cx="17067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Late arrival / damaged goods / wrong address</a:t>
            </a:r>
            <a:endParaRPr sz="1900"/>
          </a:p>
        </p:txBody>
      </p:sp>
      <p:sp>
        <p:nvSpPr>
          <p:cNvPr id="2695" name="Google Shape;2695;p170"/>
          <p:cNvSpPr/>
          <p:nvPr/>
        </p:nvSpPr>
        <p:spPr>
          <a:xfrm>
            <a:off x="2037421" y="2631220"/>
            <a:ext cx="1579200" cy="563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Provide Assurance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96" name="Google Shape;2696;p170"/>
          <p:cNvSpPr txBox="1"/>
          <p:nvPr/>
        </p:nvSpPr>
        <p:spPr>
          <a:xfrm>
            <a:off x="1969697" y="4175618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Team will follow this process </a:t>
            </a:r>
            <a:r>
              <a:rPr lang="en-US" sz="11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here</a:t>
            </a:r>
            <a:endParaRPr sz="1900"/>
          </a:p>
        </p:txBody>
      </p:sp>
      <p:sp>
        <p:nvSpPr>
          <p:cNvPr id="2697" name="Google Shape;2697;p170"/>
          <p:cNvSpPr/>
          <p:nvPr/>
        </p:nvSpPr>
        <p:spPr>
          <a:xfrm>
            <a:off x="2037421" y="3403420"/>
            <a:ext cx="1579200" cy="563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Escalate to </a:t>
            </a:r>
            <a:b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Team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98" name="Google Shape;2698;p170"/>
          <p:cNvSpPr txBox="1"/>
          <p:nvPr/>
        </p:nvSpPr>
        <p:spPr>
          <a:xfrm>
            <a:off x="5348482" y="3398148"/>
            <a:ext cx="144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satisfied?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99" name="Google Shape;2699;p170"/>
          <p:cNvSpPr txBox="1"/>
          <p:nvPr/>
        </p:nvSpPr>
        <p:spPr>
          <a:xfrm>
            <a:off x="5557292" y="2643542"/>
            <a:ext cx="513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200" b="1" i="0" u="none" strike="noStrike" cap="none">
              <a:solidFill>
                <a:srgbClr val="6AA84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00" name="Google Shape;2700;p170"/>
          <p:cNvSpPr txBox="1"/>
          <p:nvPr/>
        </p:nvSpPr>
        <p:spPr>
          <a:xfrm>
            <a:off x="5553314" y="4565423"/>
            <a:ext cx="52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2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701" name="Google Shape;2701;p170"/>
          <p:cNvCxnSpPr>
            <a:stCxn id="2677" idx="0"/>
            <a:endCxn id="2689" idx="1"/>
          </p:cNvCxnSpPr>
          <p:nvPr/>
        </p:nvCxnSpPr>
        <p:spPr>
          <a:xfrm rot="-5400000">
            <a:off x="6378364" y="2148497"/>
            <a:ext cx="813000" cy="1421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2" name="Google Shape;2702;p170"/>
          <p:cNvCxnSpPr>
            <a:stCxn id="2677" idx="2"/>
            <a:endCxn id="2684" idx="1"/>
          </p:cNvCxnSpPr>
          <p:nvPr/>
        </p:nvCxnSpPr>
        <p:spPr>
          <a:xfrm rot="-5400000" flipH="1">
            <a:off x="6028714" y="4151147"/>
            <a:ext cx="1482300" cy="1391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3" name="Google Shape;2703;p170"/>
          <p:cNvSpPr/>
          <p:nvPr/>
        </p:nvSpPr>
        <p:spPr>
          <a:xfrm rot="5400000">
            <a:off x="2763067" y="3315835"/>
            <a:ext cx="147900" cy="14547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704" name="Google Shape;2704;p170"/>
          <p:cNvCxnSpPr>
            <a:stCxn id="2686" idx="2"/>
            <a:endCxn id="2695" idx="0"/>
          </p:cNvCxnSpPr>
          <p:nvPr/>
        </p:nvCxnSpPr>
        <p:spPr>
          <a:xfrm rot="-5400000" flipH="1">
            <a:off x="2701471" y="2505170"/>
            <a:ext cx="251700" cy="600"/>
          </a:xfrm>
          <a:prstGeom prst="bent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5" name="Google Shape;2705;p170"/>
          <p:cNvCxnSpPr>
            <a:stCxn id="2695" idx="2"/>
            <a:endCxn id="2697" idx="0"/>
          </p:cNvCxnSpPr>
          <p:nvPr/>
        </p:nvCxnSpPr>
        <p:spPr>
          <a:xfrm rot="-5400000" flipH="1">
            <a:off x="2722771" y="3298570"/>
            <a:ext cx="209100" cy="600"/>
          </a:xfrm>
          <a:prstGeom prst="bentConnector3">
            <a:avLst>
              <a:gd name="adj1" fmla="val 499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6" name="Google Shape;2706;p170"/>
          <p:cNvCxnSpPr>
            <a:stCxn id="2697" idx="3"/>
            <a:endCxn id="2691" idx="1"/>
          </p:cNvCxnSpPr>
          <p:nvPr/>
        </p:nvCxnSpPr>
        <p:spPr>
          <a:xfrm>
            <a:off x="3616621" y="3684970"/>
            <a:ext cx="320100" cy="6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7" name="Google Shape;2707;p170"/>
          <p:cNvCxnSpPr>
            <a:stCxn id="2691" idx="3"/>
            <a:endCxn id="2677" idx="1"/>
          </p:cNvCxnSpPr>
          <p:nvPr/>
        </p:nvCxnSpPr>
        <p:spPr>
          <a:xfrm>
            <a:off x="5378267" y="3685583"/>
            <a:ext cx="232200" cy="600"/>
          </a:xfrm>
          <a:prstGeom prst="bentConnector3">
            <a:avLst>
              <a:gd name="adj1" fmla="val 500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8" name="Google Shape;2708;p170"/>
          <p:cNvSpPr txBox="1"/>
          <p:nvPr/>
        </p:nvSpPr>
        <p:spPr>
          <a:xfrm>
            <a:off x="3790097" y="4175638"/>
            <a:ext cx="1789500" cy="54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Team will follow this process </a:t>
            </a:r>
            <a:r>
              <a:rPr lang="en-US" sz="11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here</a:t>
            </a:r>
            <a:endParaRPr sz="1900"/>
          </a:p>
        </p:txBody>
      </p:sp>
      <p:sp>
        <p:nvSpPr>
          <p:cNvPr id="2709" name="Google Shape;2709;p170"/>
          <p:cNvSpPr/>
          <p:nvPr/>
        </p:nvSpPr>
        <p:spPr>
          <a:xfrm rot="5400000">
            <a:off x="4587367" y="3315757"/>
            <a:ext cx="147900" cy="14547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10" name="Google Shape;2710;p170"/>
          <p:cNvSpPr txBox="1"/>
          <p:nvPr/>
        </p:nvSpPr>
        <p:spPr>
          <a:xfrm>
            <a:off x="0" y="6432232"/>
            <a:ext cx="5134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</a:t>
            </a:r>
            <a:r>
              <a:rPr lang="en-US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Manager</a:t>
            </a: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711" name="Google Shape;2711;p170"/>
          <p:cNvCxnSpPr>
            <a:stCxn id="2685" idx="0"/>
            <a:endCxn id="2689" idx="2"/>
          </p:cNvCxnSpPr>
          <p:nvPr/>
        </p:nvCxnSpPr>
        <p:spPr>
          <a:xfrm rot="10800000" flipH="1">
            <a:off x="8377239" y="2765044"/>
            <a:ext cx="15000" cy="12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2" name="Google Shape;2712;p170"/>
          <p:cNvCxnSpPr>
            <a:stCxn id="2689" idx="3"/>
            <a:endCxn id="2692" idx="0"/>
          </p:cNvCxnSpPr>
          <p:nvPr/>
        </p:nvCxnSpPr>
        <p:spPr>
          <a:xfrm>
            <a:off x="9289189" y="2452467"/>
            <a:ext cx="654000" cy="1600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3" name="Google Shape;2713;p170"/>
          <p:cNvSpPr txBox="1"/>
          <p:nvPr/>
        </p:nvSpPr>
        <p:spPr>
          <a:xfrm>
            <a:off x="7782298" y="4782693"/>
            <a:ext cx="122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714" name="Google Shape;2714;p170"/>
          <p:cNvCxnSpPr>
            <a:stCxn id="2677" idx="2"/>
            <a:endCxn id="2685" idx="1"/>
          </p:cNvCxnSpPr>
          <p:nvPr/>
        </p:nvCxnSpPr>
        <p:spPr>
          <a:xfrm rot="-5400000" flipH="1">
            <a:off x="6639064" y="3540797"/>
            <a:ext cx="278700" cy="1408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5" name="Google Shape;2715;p17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0"/>
          <p:cNvSpPr txBox="1"/>
          <p:nvPr/>
        </p:nvSpPr>
        <p:spPr>
          <a:xfrm>
            <a:off x="-291933" y="740777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Growth Mindset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86" name="Google Shape;586;p90"/>
          <p:cNvSpPr txBox="1"/>
          <p:nvPr/>
        </p:nvSpPr>
        <p:spPr>
          <a:xfrm>
            <a:off x="2162940" y="48667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Customer Experience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87" name="Google Shape;587;p90"/>
          <p:cNvSpPr txBox="1"/>
          <p:nvPr>
            <p:ph type="sldNum" idx="12"/>
          </p:nvPr>
        </p:nvSpPr>
        <p:spPr>
          <a:xfrm>
            <a:off x="11760485" y="6529980"/>
            <a:ext cx="431515" cy="31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pic>
        <p:nvPicPr>
          <p:cNvPr id="588" name="Google Shape;588;p9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23392" y="2024607"/>
            <a:ext cx="1982281" cy="198228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89" name="Google Shape;589;p9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09153" y="2052364"/>
            <a:ext cx="2773692" cy="196840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90" name="Google Shape;590;p9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86325" y="2052365"/>
            <a:ext cx="2643043" cy="198228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591" name="Google Shape;591;p90"/>
          <p:cNvGrpSpPr/>
          <p:nvPr/>
        </p:nvGrpSpPr>
        <p:grpSpPr>
          <a:xfrm>
            <a:off x="1415845" y="4397369"/>
            <a:ext cx="2397373" cy="908659"/>
            <a:chOff x="1055417" y="3233176"/>
            <a:chExt cx="1798030" cy="681494"/>
          </a:xfrm>
        </p:grpSpPr>
        <p:grpSp>
          <p:nvGrpSpPr>
            <p:cNvPr id="592" name="Google Shape;592;p90"/>
            <p:cNvGrpSpPr/>
            <p:nvPr/>
          </p:nvGrpSpPr>
          <p:grpSpPr>
            <a:xfrm>
              <a:off x="1055417" y="3233176"/>
              <a:ext cx="1798030" cy="681494"/>
              <a:chOff x="3156591" y="3787302"/>
              <a:chExt cx="1798030" cy="681494"/>
            </a:xfrm>
          </p:grpSpPr>
          <p:sp>
            <p:nvSpPr>
              <p:cNvPr id="593" name="Google Shape;593;p90"/>
              <p:cNvSpPr/>
              <p:nvPr/>
            </p:nvSpPr>
            <p:spPr>
              <a:xfrm>
                <a:off x="3262009" y="3917004"/>
                <a:ext cx="1692612" cy="5517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94" name="Google Shape;594;p90"/>
              <p:cNvSpPr/>
              <p:nvPr/>
            </p:nvSpPr>
            <p:spPr>
              <a:xfrm>
                <a:off x="3156591" y="3787302"/>
                <a:ext cx="1739665" cy="603115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595" name="Google Shape;595;p90"/>
            <p:cNvSpPr/>
            <p:nvPr/>
          </p:nvSpPr>
          <p:spPr>
            <a:xfrm>
              <a:off x="1160835" y="3396233"/>
              <a:ext cx="15247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Think of a solution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96" name="Google Shape;596;p90"/>
          <p:cNvGrpSpPr/>
          <p:nvPr/>
        </p:nvGrpSpPr>
        <p:grpSpPr>
          <a:xfrm>
            <a:off x="4897312" y="4397369"/>
            <a:ext cx="2397373" cy="908659"/>
            <a:chOff x="1055417" y="3233176"/>
            <a:chExt cx="1798030" cy="681494"/>
          </a:xfrm>
        </p:grpSpPr>
        <p:grpSp>
          <p:nvGrpSpPr>
            <p:cNvPr id="597" name="Google Shape;597;p90"/>
            <p:cNvGrpSpPr/>
            <p:nvPr/>
          </p:nvGrpSpPr>
          <p:grpSpPr>
            <a:xfrm>
              <a:off x="1055417" y="3233176"/>
              <a:ext cx="1798030" cy="681494"/>
              <a:chOff x="3156591" y="3787302"/>
              <a:chExt cx="1798030" cy="681494"/>
            </a:xfrm>
          </p:grpSpPr>
          <p:sp>
            <p:nvSpPr>
              <p:cNvPr id="598" name="Google Shape;598;p90"/>
              <p:cNvSpPr/>
              <p:nvPr/>
            </p:nvSpPr>
            <p:spPr>
              <a:xfrm>
                <a:off x="3262009" y="3917004"/>
                <a:ext cx="1692612" cy="551792"/>
              </a:xfrm>
              <a:prstGeom prst="rect">
                <a:avLst/>
              </a:prstGeom>
              <a:solidFill>
                <a:srgbClr val="FFB9F5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99" name="Google Shape;599;p90"/>
              <p:cNvSpPr/>
              <p:nvPr/>
            </p:nvSpPr>
            <p:spPr>
              <a:xfrm>
                <a:off x="3156591" y="3787302"/>
                <a:ext cx="1739665" cy="603115"/>
              </a:xfrm>
              <a:prstGeom prst="roundRect">
                <a:avLst>
                  <a:gd name="adj" fmla="val 16667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00" name="Google Shape;600;p90"/>
            <p:cNvSpPr/>
            <p:nvPr/>
          </p:nvSpPr>
          <p:spPr>
            <a:xfrm>
              <a:off x="1160835" y="3396233"/>
              <a:ext cx="15247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Happy Customer!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01" name="Google Shape;601;p90"/>
          <p:cNvGrpSpPr/>
          <p:nvPr/>
        </p:nvGrpSpPr>
        <p:grpSpPr>
          <a:xfrm>
            <a:off x="8709160" y="4397369"/>
            <a:ext cx="2397373" cy="908659"/>
            <a:chOff x="1055417" y="3233176"/>
            <a:chExt cx="1798030" cy="681494"/>
          </a:xfrm>
        </p:grpSpPr>
        <p:grpSp>
          <p:nvGrpSpPr>
            <p:cNvPr id="602" name="Google Shape;602;p90"/>
            <p:cNvGrpSpPr/>
            <p:nvPr/>
          </p:nvGrpSpPr>
          <p:grpSpPr>
            <a:xfrm>
              <a:off x="1055417" y="3233176"/>
              <a:ext cx="1798030" cy="681494"/>
              <a:chOff x="3156591" y="3787302"/>
              <a:chExt cx="1798030" cy="681494"/>
            </a:xfrm>
          </p:grpSpPr>
          <p:sp>
            <p:nvSpPr>
              <p:cNvPr id="603" name="Google Shape;603;p90"/>
              <p:cNvSpPr/>
              <p:nvPr/>
            </p:nvSpPr>
            <p:spPr>
              <a:xfrm>
                <a:off x="3262009" y="3917004"/>
                <a:ext cx="1692612" cy="551792"/>
              </a:xfrm>
              <a:prstGeom prst="rect">
                <a:avLst/>
              </a:prstGeom>
              <a:solidFill>
                <a:srgbClr val="00FB92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04" name="Google Shape;604;p90"/>
              <p:cNvSpPr/>
              <p:nvPr/>
            </p:nvSpPr>
            <p:spPr>
              <a:xfrm>
                <a:off x="3156591" y="3787302"/>
                <a:ext cx="1739665" cy="603115"/>
              </a:xfrm>
              <a:prstGeom prst="roundRect">
                <a:avLst>
                  <a:gd name="adj" fmla="val 16667"/>
                </a:avLst>
              </a:prstGeom>
              <a:solidFill>
                <a:srgbClr val="009051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 panose="020B0604020202020204"/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05" name="Google Shape;605;p90"/>
            <p:cNvSpPr/>
            <p:nvPr/>
          </p:nvSpPr>
          <p:spPr>
            <a:xfrm>
              <a:off x="1160835" y="3303899"/>
              <a:ext cx="15247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First Contact Resolution</a:t>
              </a:r>
              <a:endPara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606" name="Google Shape;606;p9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90621" y="169783"/>
            <a:ext cx="791779" cy="79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0" name="Google Shape;2720;p17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554037" y="5498685"/>
            <a:ext cx="2637964" cy="13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p171"/>
          <p:cNvSpPr txBox="1"/>
          <p:nvPr/>
        </p:nvSpPr>
        <p:spPr>
          <a:xfrm>
            <a:off x="11664620" y="6591260"/>
            <a:ext cx="59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21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22" name="Google Shape;2722;p171"/>
          <p:cNvPicPr preferRelativeResize="0"/>
          <p:nvPr/>
        </p:nvPicPr>
        <p:blipFill rotWithShape="1">
          <a:blip r:embed="rId2"/>
          <a:srcRect t="20654" b="3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3" name="Google Shape;2723;p171"/>
          <p:cNvSpPr txBox="1"/>
          <p:nvPr>
            <p:ph type="ctrTitle"/>
          </p:nvPr>
        </p:nvSpPr>
        <p:spPr>
          <a:xfrm>
            <a:off x="-35600" y="-711200"/>
            <a:ext cx="122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Calibri" panose="020F0502020204030204"/>
              <a:buNone/>
            </a:pPr>
            <a:r>
              <a:rPr lang="en-US" sz="4800" b="1">
                <a:solidFill>
                  <a:schemeClr val="lt1"/>
                </a:solidFill>
              </a:rPr>
              <a:t>The Platform for</a:t>
            </a:r>
            <a:r>
              <a:rPr lang="en-US" sz="4800" b="1">
                <a:solidFill>
                  <a:srgbClr val="FF9900"/>
                </a:solidFill>
              </a:rPr>
              <a:t> Awesome </a:t>
            </a:r>
            <a:r>
              <a:rPr lang="en-US" sz="4800" b="1">
                <a:solidFill>
                  <a:srgbClr val="FFFFFF"/>
                </a:solidFill>
              </a:rPr>
              <a:t>Businesses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2724" name="Google Shape;2724;p171"/>
          <p:cNvSpPr txBox="1"/>
          <p:nvPr/>
        </p:nvSpPr>
        <p:spPr>
          <a:xfrm>
            <a:off x="4054397" y="3942316"/>
            <a:ext cx="40833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 panose="020B0604020202020204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The End</a:t>
            </a:r>
            <a:endParaRPr sz="48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725" name="Google Shape;2725;p171"/>
          <p:cNvSpPr txBox="1"/>
          <p:nvPr/>
        </p:nvSpPr>
        <p:spPr>
          <a:xfrm>
            <a:off x="139700" y="5936400"/>
            <a:ext cx="11937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DOCUMENT IS STRICTLY PRIVATE AND CONFIDENTIAL. THIS IS INTENDED FOR INTERNAL USE ONLY; DO NOT CIRCULATE </a:t>
            </a:r>
            <a:endParaRPr sz="13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© 202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ub. All rights reserved. No parts of this document can be reproduced, distributed, transmitted or stored electronically without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ub’s prior written permission.</a:t>
            </a:r>
            <a:endParaRPr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726" name="Google Shape;2726;p171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64725" y="2562877"/>
            <a:ext cx="999300" cy="914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27" name="Google Shape;2727;p171"/>
          <p:cNvSpPr txBox="1"/>
          <p:nvPr>
            <p:ph type="sldNum" idx="12"/>
          </p:nvPr>
        </p:nvSpPr>
        <p:spPr>
          <a:xfrm>
            <a:off x="11594800" y="6492800"/>
            <a:ext cx="597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7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look">
  <a:themeElements>
    <a:clrScheme name="Custom 2">
      <a:dk1>
        <a:srgbClr val="FB9419"/>
      </a:dk1>
      <a:lt1>
        <a:srgbClr val="000000"/>
      </a:lt1>
      <a:dk2>
        <a:srgbClr val="5E5E5E"/>
      </a:dk2>
      <a:lt2>
        <a:srgbClr val="FA9419"/>
      </a:lt2>
      <a:accent1>
        <a:srgbClr val="F067C7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27930</Words>
  <Application>WPS Office WWO_feishu_20221103183746-e790f0e3e8</Application>
  <PresentationFormat/>
  <Paragraphs>1939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90</vt:i4>
      </vt:variant>
    </vt:vector>
  </HeadingPairs>
  <TitlesOfParts>
    <vt:vector size="113" baseType="lpstr">
      <vt:lpstr>Arial</vt:lpstr>
      <vt:lpstr>宋体</vt:lpstr>
      <vt:lpstr>Wingdings</vt:lpstr>
      <vt:lpstr>Arial</vt:lpstr>
      <vt:lpstr>Roboto</vt:lpstr>
      <vt:lpstr>MingLiU-ExtB</vt:lpstr>
      <vt:lpstr>Roboto Light</vt:lpstr>
      <vt:lpstr>Roboto Medium</vt:lpstr>
      <vt:lpstr>Montserrat</vt:lpstr>
      <vt:lpstr>Signika</vt:lpstr>
      <vt:lpstr>Helvetica Neue</vt:lpstr>
      <vt:lpstr>Calibri</vt:lpstr>
      <vt:lpstr>Noto Sans Symbols</vt:lpstr>
      <vt:lpstr>Titillium Web</vt:lpstr>
      <vt:lpstr>汉仪书宋二KW</vt:lpstr>
      <vt:lpstr>Roboto</vt:lpstr>
      <vt:lpstr>StoreHub Presentation</vt:lpstr>
      <vt:lpstr>Klook</vt:lpstr>
      <vt:lpstr>1_StoreHub Presentation</vt:lpstr>
      <vt:lpstr>Office Theme</vt:lpstr>
      <vt:lpstr>StoreHub Presentation</vt:lpstr>
      <vt:lpstr>Simple Light</vt:lpstr>
      <vt:lpstr>StoreHub Presentation</vt:lpstr>
      <vt:lpstr>Brand Servicing</vt:lpstr>
      <vt:lpstr>PowerPoint 演示文稿</vt:lpstr>
      <vt:lpstr>Customer Experience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Pillars</vt:lpstr>
      <vt:lpstr>PowerPoint 演示文稿</vt:lpstr>
      <vt:lpstr>Level Up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Greetings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Solutions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Handle Objection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Closing</vt:lpstr>
      <vt:lpstr>PowerPoint 演示文稿</vt:lpstr>
      <vt:lpstr>PowerPoint 演示文稿</vt:lpstr>
      <vt:lpstr>PowerPoint 演示文稿</vt:lpstr>
      <vt:lpstr>PowerPoint 演示文稿</vt:lpstr>
      <vt:lpstr>Appendix </vt:lpstr>
      <vt:lpstr>PowerPoint 演示文稿</vt:lpstr>
      <vt:lpstr>PowerPoint 演示文稿</vt:lpstr>
      <vt:lpstr>Process &amp; Scenarios</vt:lpstr>
      <vt:lpstr>PowerPoint 演示文稿</vt:lpstr>
      <vt:lpstr>PowerPoint 演示文稿</vt:lpstr>
      <vt:lpstr>PowerPoint 演示文稿</vt:lpstr>
      <vt:lpstr>Process &amp; Scenarios</vt:lpstr>
      <vt:lpstr>PowerPoint 演示文稿</vt:lpstr>
      <vt:lpstr>PowerPoint 演示文稿</vt:lpstr>
      <vt:lpstr>PowerPoint 演示文稿</vt:lpstr>
      <vt:lpstr>PowerPoint 演示文稿</vt:lpstr>
      <vt:lpstr>Process &amp; Scenarios</vt:lpstr>
      <vt:lpstr>PowerPoint 演示文稿</vt:lpstr>
      <vt:lpstr>PowerPoint 演示文稿</vt:lpstr>
      <vt:lpstr>PowerPoint 演示文稿</vt:lpstr>
      <vt:lpstr>The Platform for Awesome Businesses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Servicing</dc:title>
  <dc:creator/>
  <cp:lastModifiedBy/>
  <dcterms:created xsi:type="dcterms:W3CDTF">2024-12-04T04:06:39Z</dcterms:created>
  <dcterms:modified xsi:type="dcterms:W3CDTF">2024-12-04T04:06:39Z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